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image" Target="../media/image10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Relationship Id="rId3" Type="http://schemas.openxmlformats.org/officeDocument/2006/relationships/image" Target="../media/image2.png"/><Relationship Id="rId4" Type="http://schemas.openxmlformats.org/officeDocument/2006/relationships/image" Target="../media/image5.jpg"/><Relationship Id="rId5" Type="http://schemas.openxmlformats.org/officeDocument/2006/relationships/image" Target="../media/image6.png"/><Relationship Id="rId6" Type="http://schemas.openxmlformats.org/officeDocument/2006/relationships/image" Target="../media/image7.jpg"/><Relationship Id="rId7" Type="http://schemas.openxmlformats.org/officeDocument/2006/relationships/image" Target="../media/image3.png"/><Relationship Id="rId8" Type="http://schemas.openxmlformats.org/officeDocument/2006/relationships/image" Target="../media/image8.jpg"/><Relationship Id="rId9" Type="http://schemas.openxmlformats.org/officeDocument/2006/relationships/image" Target="../media/image9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138160" y="0"/>
            <a:ext cx="4053535" cy="6858000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138160" y="0"/>
            <a:ext cx="45720" cy="6858000"/>
          </a:xfrm>
          <a:prstGeom prst="rect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5074920"/>
            <a:ext cx="8138160" cy="109728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915400" y="2148840"/>
            <a:ext cx="25146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8" name="Picture 7" descr="image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8280" y="2331720"/>
            <a:ext cx="2148840" cy="214884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77240" y="1371600"/>
            <a:ext cx="7315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 spc="400">
                <a:solidFill>
                  <a:srgbClr val="D8B86E"/>
                </a:solidFill>
                <a:latin typeface="Calibri"/>
              </a:rPr>
              <a:t>CORPORATE  PROFILE   ·  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1874519"/>
            <a:ext cx="7498079" cy="2011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8000"/>
              </a:lnSpc>
              <a:spcBef>
                <a:spcPts val="0"/>
              </a:spcBef>
              <a:spcAft>
                <a:spcPts val="400"/>
              </a:spcAft>
            </a:pPr>
            <a:r>
              <a:rPr sz="6200" b="1" i="0">
                <a:solidFill>
                  <a:srgbClr val="FFFFFF"/>
                </a:solidFill>
                <a:latin typeface="Calibri"/>
              </a:rPr>
              <a:t>Resurgent</a:t>
            </a:r>
          </a:p>
          <a:p>
            <a:pPr algn="l">
              <a:lnSpc>
                <a:spcPct val="98000"/>
              </a:lnSpc>
              <a:spcBef>
                <a:spcPts val="0"/>
              </a:spcBef>
              <a:spcAft>
                <a:spcPts val="400"/>
              </a:spcAft>
            </a:pPr>
            <a:r>
              <a:rPr sz="6200" b="1" i="0">
                <a:solidFill>
                  <a:srgbClr val="FFFFFF"/>
                </a:solidFill>
                <a:latin typeface="Calibri"/>
              </a:rPr>
              <a:t>Montreal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5349240"/>
            <a:ext cx="73152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Calibri"/>
              </a:rPr>
              <a:t>North American Governance.</a:t>
            </a:r>
          </a:p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D8B86E"/>
                </a:solidFill>
                <a:latin typeface="Calibri"/>
              </a:rPr>
              <a:t>Eastern Cost Advantage.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502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 spc="200">
                <a:solidFill>
                  <a:srgbClr val="E7EAF0"/>
                </a:solidFill>
                <a:latin typeface="Calibri"/>
              </a:rPr>
              <a:t>FRACTIONAL CFO  ·  OUTSOURCED FINANCE  ·  CROSS-BORDER TAX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455664"/>
            <a:ext cx="12191695" cy="402336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0" y="6455664"/>
            <a:ext cx="822960" cy="402336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0" y="6455664"/>
            <a:ext cx="82296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D8B86E"/>
                </a:solidFill>
                <a:latin typeface="Calibri"/>
              </a:rPr>
              <a:t>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" y="6455664"/>
            <a:ext cx="73152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1" i="0" spc="200">
                <a:solidFill>
                  <a:srgbClr val="FFFFFF"/>
                </a:solidFill>
                <a:latin typeface="Calibri"/>
              </a:rPr>
              <a:t>RESURGENT MONTREAL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   Corporate Profile 2026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607040" y="6455664"/>
            <a:ext cx="13716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E7EAF0"/>
                </a:solidFill>
                <a:latin typeface="Calibri"/>
              </a:rPr>
              <a:t>Montreal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+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Dubai  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01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400">
                <a:solidFill>
                  <a:srgbClr val="D8B86E"/>
                </a:solidFill>
                <a:latin typeface="Calibri"/>
              </a:rPr>
              <a:t>WHY RESURGENT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3504" y="804672"/>
            <a:ext cx="109728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Calibri"/>
              </a:rPr>
              <a:t>Governance you can bank on — at a cost that scales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1691640"/>
            <a:ext cx="3520440" cy="1737360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691640"/>
            <a:ext cx="3520440" cy="82296"/>
          </a:xfrm>
          <a:prstGeom prst="rect">
            <a:avLst/>
          </a:prstGeom>
          <a:solidFill>
            <a:srgbClr val="A82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" y="1947672"/>
            <a:ext cx="2971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D8B86E"/>
                </a:solidFill>
                <a:latin typeface="Calibri"/>
              </a:rPr>
              <a:t>01</a:t>
            </a:r>
            <a:r>
              <a:rPr sz="1550" b="1" i="0">
                <a:solidFill>
                  <a:srgbClr val="FFFFFF"/>
                </a:solidFill>
                <a:latin typeface="Calibri"/>
              </a:rPr>
              <a:t>   Credible 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" y="2441448"/>
            <a:ext cx="2971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EEF0F4"/>
                </a:solidFill>
                <a:latin typeface="Calibri"/>
              </a:rPr>
              <a:t>A Tata grooming — board-grade discipline delivered to every engagement.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3400" y="1691640"/>
            <a:ext cx="3520440" cy="1737360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43400" y="1691640"/>
            <a:ext cx="3520440" cy="82296"/>
          </a:xfrm>
          <a:prstGeom prst="rect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663440" y="1947672"/>
            <a:ext cx="2971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D8B86E"/>
                </a:solidFill>
                <a:latin typeface="Calibri"/>
              </a:rPr>
              <a:t>02</a:t>
            </a:r>
            <a:r>
              <a:rPr sz="1550" b="1" i="0">
                <a:solidFill>
                  <a:srgbClr val="FFFFFF"/>
                </a:solidFill>
                <a:latin typeface="Calibri"/>
              </a:rPr>
              <a:t>   One-stop finance function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63440" y="2441448"/>
            <a:ext cx="2971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EEF0F4"/>
                </a:solidFill>
                <a:latin typeface="Calibri"/>
              </a:rPr>
              <a:t>Finance, accounts, corporate tax, VAT, transfer pricing and advisory under one roof.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46720" y="1691640"/>
            <a:ext cx="3520440" cy="1737360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46720" y="1691640"/>
            <a:ext cx="3520440" cy="82296"/>
          </a:xfrm>
          <a:prstGeom prst="rect">
            <a:avLst/>
          </a:prstGeom>
          <a:solidFill>
            <a:srgbClr val="A82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66760" y="1947672"/>
            <a:ext cx="2971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D8B86E"/>
                </a:solidFill>
                <a:latin typeface="Calibri"/>
              </a:rPr>
              <a:t>03</a:t>
            </a:r>
            <a:r>
              <a:rPr sz="1550" b="1" i="0">
                <a:solidFill>
                  <a:srgbClr val="FFFFFF"/>
                </a:solidFill>
                <a:latin typeface="Calibri"/>
              </a:rPr>
              <a:t>   International tax expertise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66760" y="2441448"/>
            <a:ext cx="2971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EEF0F4"/>
                </a:solidFill>
                <a:latin typeface="Calibri"/>
              </a:rPr>
              <a:t>Cross-border structuring across UAE, India, USA and Canada.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0080" y="3657600"/>
            <a:ext cx="3520440" cy="1737360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40080" y="3657600"/>
            <a:ext cx="3520440" cy="82296"/>
          </a:xfrm>
          <a:prstGeom prst="rect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60120" y="3913632"/>
            <a:ext cx="2971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D8B86E"/>
                </a:solidFill>
                <a:latin typeface="Calibri"/>
              </a:rPr>
              <a:t>04</a:t>
            </a:r>
            <a:r>
              <a:rPr sz="1550" b="1" i="0">
                <a:solidFill>
                  <a:srgbClr val="FFFFFF"/>
                </a:solidFill>
                <a:latin typeface="Calibri"/>
              </a:rPr>
              <a:t>   Local presence, global reach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60120" y="4407408"/>
            <a:ext cx="2971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EEF0F4"/>
                </a:solidFill>
                <a:latin typeface="Calibri"/>
              </a:rPr>
              <a:t>On-the-ground in Montreal and Dubai; delivery across four continents.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343400" y="3657600"/>
            <a:ext cx="3520440" cy="1737360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343400" y="3657600"/>
            <a:ext cx="3520440" cy="82296"/>
          </a:xfrm>
          <a:prstGeom prst="rect">
            <a:avLst/>
          </a:prstGeom>
          <a:solidFill>
            <a:srgbClr val="A82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663440" y="3913632"/>
            <a:ext cx="2971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D8B86E"/>
                </a:solidFill>
                <a:latin typeface="Calibri"/>
              </a:rPr>
              <a:t>05</a:t>
            </a:r>
            <a:r>
              <a:rPr sz="1550" b="1" i="0">
                <a:solidFill>
                  <a:srgbClr val="FFFFFF"/>
                </a:solidFill>
                <a:latin typeface="Calibri"/>
              </a:rPr>
              <a:t>   24/7 responsiveness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663440" y="4407408"/>
            <a:ext cx="2971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EEF0F4"/>
                </a:solidFill>
                <a:latin typeface="Calibri"/>
              </a:rPr>
              <a:t>Response centres spread across the world — no backlog, fast turnaround.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046720" y="3657600"/>
            <a:ext cx="3520440" cy="1737360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8046720" y="3657600"/>
            <a:ext cx="3520440" cy="82296"/>
          </a:xfrm>
          <a:prstGeom prst="rect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366760" y="3913632"/>
            <a:ext cx="2971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D8B86E"/>
                </a:solidFill>
                <a:latin typeface="Calibri"/>
              </a:rPr>
              <a:t>06</a:t>
            </a:r>
            <a:r>
              <a:rPr sz="1550" b="1" i="0">
                <a:solidFill>
                  <a:srgbClr val="FFFFFF"/>
                </a:solidFill>
                <a:latin typeface="Calibri"/>
              </a:rPr>
              <a:t>   Right-sized economics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366760" y="4407408"/>
            <a:ext cx="2971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EEF0F4"/>
                </a:solidFill>
                <a:latin typeface="Calibri"/>
              </a:rPr>
              <a:t>Eastern delivery cost with North American quality and accountability.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455664"/>
            <a:ext cx="12191695" cy="402336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0" y="6455664"/>
            <a:ext cx="822960" cy="402336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0" y="6455664"/>
            <a:ext cx="82296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D8B86E"/>
                </a:solidFill>
                <a:latin typeface="Calibri"/>
              </a:rPr>
              <a:t>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0120" y="6455664"/>
            <a:ext cx="73152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1" i="0" spc="200">
                <a:solidFill>
                  <a:srgbClr val="FFFFFF"/>
                </a:solidFill>
                <a:latin typeface="Calibri"/>
              </a:rPr>
              <a:t>RESURGENT MONTREAL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   Corporate Profile 2026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607040" y="6455664"/>
            <a:ext cx="13716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E7EAF0"/>
                </a:solidFill>
                <a:latin typeface="Calibri"/>
              </a:rPr>
              <a:t>Montreal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+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Dubai  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4572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400">
                <a:solidFill>
                  <a:srgbClr val="D8B86E"/>
                </a:solidFill>
                <a:latin typeface="Calibri"/>
              </a:rPr>
              <a:t>THE RESURGENT AI JOURNEY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3504" y="749808"/>
            <a:ext cx="11155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Calibri"/>
              </a:rPr>
              <a:t>From bookkeeping to an </a:t>
            </a:r>
            <a:r>
              <a:rPr sz="2900" b="1" i="0">
                <a:solidFill>
                  <a:srgbClr val="D8B86E"/>
                </a:solidFill>
                <a:latin typeface="Calibri"/>
              </a:rPr>
              <a:t>AI-native finance firm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89888"/>
            <a:ext cx="10972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EEF0F4"/>
                </a:solidFill>
                <a:latin typeface="Calibri"/>
              </a:rPr>
              <a:t>We build our own tools. AI amplifies the follow-the-sun model — more throughput, fewer errors, lower cost, with governance intact.</a:t>
            </a:r>
          </a:p>
        </p:txBody>
      </p:sp>
      <p:sp>
        <p:nvSpPr>
          <p:cNvPr id="7" name="Rectangle 6"/>
          <p:cNvSpPr/>
          <p:nvPr/>
        </p:nvSpPr>
        <p:spPr>
          <a:xfrm>
            <a:off x="841248" y="2587752"/>
            <a:ext cx="10881360" cy="27432"/>
          </a:xfrm>
          <a:prstGeom prst="rect">
            <a:avLst/>
          </a:prstGeom>
          <a:solidFill>
            <a:srgbClr val="2C3E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1609344" y="2221992"/>
            <a:ext cx="768096" cy="768096"/>
          </a:xfrm>
          <a:prstGeom prst="ellipse">
            <a:avLst/>
          </a:prstGeom>
          <a:solidFill>
            <a:srgbClr val="D52B1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609344" y="2203704"/>
            <a:ext cx="768096" cy="7680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8368" y="3172968"/>
            <a:ext cx="2670048" cy="1490472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58368" y="3172968"/>
            <a:ext cx="2670048" cy="73152"/>
          </a:xfrm>
          <a:prstGeom prst="rect">
            <a:avLst/>
          </a:prstGeom>
          <a:solidFill>
            <a:srgbClr val="D52B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3337560"/>
            <a:ext cx="221284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 spc="100">
                <a:solidFill>
                  <a:srgbClr val="FFFFFF"/>
                </a:solidFill>
                <a:latin typeface="Calibri"/>
              </a:rPr>
              <a:t>DIGITIZE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3776472"/>
            <a:ext cx="2157984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0" i="0">
                <a:solidFill>
                  <a:srgbClr val="EEF0F4"/>
                </a:solidFill>
                <a:latin typeface="Calibri"/>
              </a:rPr>
              <a:t>Cloud accounting on QuickBooks / Xero — paperless, real-time books across every entity.</a:t>
            </a:r>
          </a:p>
        </p:txBody>
      </p:sp>
      <p:sp>
        <p:nvSpPr>
          <p:cNvPr id="14" name="Oval 13"/>
          <p:cNvSpPr/>
          <p:nvPr/>
        </p:nvSpPr>
        <p:spPr>
          <a:xfrm>
            <a:off x="4443984" y="2221992"/>
            <a:ext cx="768096" cy="768096"/>
          </a:xfrm>
          <a:prstGeom prst="ellipse">
            <a:avLst/>
          </a:prstGeom>
          <a:solidFill>
            <a:srgbClr val="C49A45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43984" y="2203704"/>
            <a:ext cx="768096" cy="7680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182030"/>
                </a:solidFill>
                <a:latin typeface="Calibri"/>
              </a:rPr>
              <a:t>02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493008" y="3172968"/>
            <a:ext cx="2670048" cy="1490472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3493008" y="3172968"/>
            <a:ext cx="2670048" cy="73152"/>
          </a:xfrm>
          <a:prstGeom prst="rect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749040" y="3337560"/>
            <a:ext cx="221284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 spc="100">
                <a:solidFill>
                  <a:srgbClr val="FFFFFF"/>
                </a:solidFill>
                <a:latin typeface="Calibri"/>
              </a:rPr>
              <a:t>AUTOMATE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49040" y="3776472"/>
            <a:ext cx="2157984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0" i="0">
                <a:solidFill>
                  <a:srgbClr val="EEF0F4"/>
                </a:solidFill>
                <a:latin typeface="Calibri"/>
              </a:rPr>
              <a:t>QBO-integrated AP portals: invoice → approval → payment, with automated bank matching.</a:t>
            </a:r>
          </a:p>
        </p:txBody>
      </p:sp>
      <p:sp>
        <p:nvSpPr>
          <p:cNvPr id="20" name="Oval 19"/>
          <p:cNvSpPr/>
          <p:nvPr/>
        </p:nvSpPr>
        <p:spPr>
          <a:xfrm>
            <a:off x="7278624" y="2221992"/>
            <a:ext cx="768096" cy="768096"/>
          </a:xfrm>
          <a:prstGeom prst="ellipse">
            <a:avLst/>
          </a:prstGeom>
          <a:solidFill>
            <a:srgbClr val="00732F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278624" y="2203704"/>
            <a:ext cx="768096" cy="7680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327648" y="3172968"/>
            <a:ext cx="2670048" cy="1490472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327648" y="3172968"/>
            <a:ext cx="2670048" cy="73152"/>
          </a:xfrm>
          <a:prstGeom prst="rect">
            <a:avLst/>
          </a:prstGeom>
          <a:solidFill>
            <a:srgbClr val="007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583680" y="3337560"/>
            <a:ext cx="221284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 spc="100">
                <a:solidFill>
                  <a:srgbClr val="FFFFFF"/>
                </a:solidFill>
                <a:latin typeface="Calibri"/>
              </a:rPr>
              <a:t>AGENTIC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83680" y="3776472"/>
            <a:ext cx="2157984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0" i="0">
                <a:solidFill>
                  <a:srgbClr val="EEF0F4"/>
                </a:solidFill>
                <a:latin typeface="Calibri"/>
              </a:rPr>
              <a:t>A proprietary AI CFO Suite — agents for cap tables, IAS 24 related-party, FS compilation &amp; vendor ledgers.</a:t>
            </a:r>
          </a:p>
        </p:txBody>
      </p:sp>
      <p:sp>
        <p:nvSpPr>
          <p:cNvPr id="26" name="Oval 25"/>
          <p:cNvSpPr/>
          <p:nvPr/>
        </p:nvSpPr>
        <p:spPr>
          <a:xfrm>
            <a:off x="10113264" y="2221992"/>
            <a:ext cx="768096" cy="768096"/>
          </a:xfrm>
          <a:prstGeom prst="ellipse">
            <a:avLst/>
          </a:prstGeom>
          <a:solidFill>
            <a:srgbClr val="D8B86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113264" y="2203704"/>
            <a:ext cx="768096" cy="7680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182030"/>
                </a:solidFill>
                <a:latin typeface="Calibri"/>
              </a:rPr>
              <a:t>04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162288" y="3172968"/>
            <a:ext cx="2670048" cy="1490472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9162288" y="3172968"/>
            <a:ext cx="2670048" cy="73152"/>
          </a:xfrm>
          <a:prstGeom prst="rect">
            <a:avLst/>
          </a:prstGeom>
          <a:solidFill>
            <a:srgbClr val="D8B8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418320" y="3337560"/>
            <a:ext cx="2212848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 spc="100">
                <a:solidFill>
                  <a:srgbClr val="FFFFFF"/>
                </a:solidFill>
                <a:latin typeface="Calibri"/>
              </a:rPr>
              <a:t>INSIGHT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418320" y="3776472"/>
            <a:ext cx="2157984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80" b="0" i="0">
                <a:solidFill>
                  <a:srgbClr val="EEF0F4"/>
                </a:solidFill>
                <a:latin typeface="Calibri"/>
              </a:rPr>
              <a:t>Live corporate dashboards publishing FS, MD&amp;A, AP and market data — board-grade insight on demand.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58368" y="507492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300">
                <a:solidFill>
                  <a:srgbClr val="D8B86E"/>
                </a:solidFill>
                <a:latin typeface="Calibri"/>
              </a:rPr>
              <a:t>BUILT IN-HOUSE, DEPLOYED FOR CLIENTS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58368" y="5458968"/>
            <a:ext cx="2607864" cy="457200"/>
          </a:xfrm>
          <a:prstGeom prst="rect">
            <a:avLst/>
          </a:prstGeom>
          <a:solidFill>
            <a:srgbClr val="2C3E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658368" y="5458968"/>
            <a:ext cx="54864" cy="457200"/>
          </a:xfrm>
          <a:prstGeom prst="rect">
            <a:avLst/>
          </a:prstGeom>
          <a:solidFill>
            <a:srgbClr val="007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59536" y="5458968"/>
            <a:ext cx="2333544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FFFFF"/>
                </a:solidFill>
                <a:latin typeface="Calibri"/>
              </a:rPr>
              <a:t>AP Payment Portal — live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430824" y="5458968"/>
            <a:ext cx="1532532" cy="457200"/>
          </a:xfrm>
          <a:prstGeom prst="rect">
            <a:avLst/>
          </a:prstGeom>
          <a:solidFill>
            <a:srgbClr val="2C3E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3430824" y="5458968"/>
            <a:ext cx="54864" cy="457200"/>
          </a:xfrm>
          <a:prstGeom prst="rect">
            <a:avLst/>
          </a:prstGeom>
          <a:solidFill>
            <a:srgbClr val="007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3631992" y="5458968"/>
            <a:ext cx="12582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FFFFF"/>
                </a:solidFill>
                <a:latin typeface="Calibri"/>
              </a:rPr>
              <a:t>AI CFO Suite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127948" y="5458968"/>
            <a:ext cx="2159809" cy="457200"/>
          </a:xfrm>
          <a:prstGeom prst="rect">
            <a:avLst/>
          </a:prstGeom>
          <a:solidFill>
            <a:srgbClr val="2C3E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5127948" y="5458968"/>
            <a:ext cx="54864" cy="457200"/>
          </a:xfrm>
          <a:prstGeom prst="rect">
            <a:avLst/>
          </a:prstGeom>
          <a:solidFill>
            <a:srgbClr val="007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329116" y="5458968"/>
            <a:ext cx="1885489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FFFFF"/>
                </a:solidFill>
                <a:latin typeface="Calibri"/>
              </a:rPr>
              <a:t>Corporate Intranets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452349" y="5458968"/>
            <a:ext cx="1980587" cy="457200"/>
          </a:xfrm>
          <a:prstGeom prst="rect">
            <a:avLst/>
          </a:prstGeom>
          <a:solidFill>
            <a:srgbClr val="2C3E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7452349" y="5458968"/>
            <a:ext cx="54864" cy="457200"/>
          </a:xfrm>
          <a:prstGeom prst="rect">
            <a:avLst/>
          </a:prstGeom>
          <a:solidFill>
            <a:srgbClr val="007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653517" y="5458968"/>
            <a:ext cx="1706267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FFFFF"/>
                </a:solidFill>
                <a:latin typeface="Calibri"/>
              </a:rPr>
              <a:t>Document AI · OCR</a:t>
            </a:r>
          </a:p>
        </p:txBody>
      </p:sp>
      <p:sp>
        <p:nvSpPr>
          <p:cNvPr id="45" name="Rectangle 44"/>
          <p:cNvSpPr/>
          <p:nvPr/>
        </p:nvSpPr>
        <p:spPr>
          <a:xfrm>
            <a:off x="9597528" y="5458968"/>
            <a:ext cx="1711754" cy="457200"/>
          </a:xfrm>
          <a:prstGeom prst="rect">
            <a:avLst/>
          </a:prstGeom>
          <a:solidFill>
            <a:srgbClr val="2C3E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9597528" y="5458968"/>
            <a:ext cx="54864" cy="457200"/>
          </a:xfrm>
          <a:prstGeom prst="rect">
            <a:avLst/>
          </a:prstGeom>
          <a:solidFill>
            <a:srgbClr val="007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9798696" y="5458968"/>
            <a:ext cx="1437434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>
                <a:solidFill>
                  <a:srgbClr val="FFFFFF"/>
                </a:solidFill>
                <a:latin typeface="Calibri"/>
              </a:rPr>
              <a:t>Mail Assistant</a:t>
            </a:r>
          </a:p>
        </p:txBody>
      </p:sp>
      <p:sp>
        <p:nvSpPr>
          <p:cNvPr id="48" name="Rectangle 47"/>
          <p:cNvSpPr/>
          <p:nvPr/>
        </p:nvSpPr>
        <p:spPr>
          <a:xfrm>
            <a:off x="0" y="6455664"/>
            <a:ext cx="12191695" cy="402336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0" y="6455664"/>
            <a:ext cx="822960" cy="402336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0" y="6455664"/>
            <a:ext cx="82296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D8B86E"/>
                </a:solidFill>
                <a:latin typeface="Calibri"/>
              </a:rPr>
              <a:t>R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60120" y="6455664"/>
            <a:ext cx="73152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1" i="0" spc="200">
                <a:solidFill>
                  <a:srgbClr val="FFFFFF"/>
                </a:solidFill>
                <a:latin typeface="Calibri"/>
              </a:rPr>
              <a:t>RESURGENT MONTREAL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   Corporate Profile 2026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607040" y="6455664"/>
            <a:ext cx="13716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E7EAF0"/>
                </a:solidFill>
                <a:latin typeface="Calibri"/>
              </a:rPr>
              <a:t>Montreal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+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Dubai  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955279" y="0"/>
            <a:ext cx="4236415" cy="6858000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955279" y="0"/>
            <a:ext cx="45720" cy="6858000"/>
          </a:xfrm>
          <a:prstGeom prst="rect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089136" y="1097280"/>
            <a:ext cx="1965960" cy="19659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image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5440" y="1243584"/>
            <a:ext cx="1673352" cy="167335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9089136" y="3337560"/>
            <a:ext cx="1965960" cy="233172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qr_we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7736" y="3520440"/>
            <a:ext cx="1508760" cy="150876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134856" y="5120640"/>
            <a:ext cx="187451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182030"/>
                </a:solidFill>
                <a:latin typeface="Calibri"/>
              </a:rPr>
              <a:t>Scan to visit</a:t>
            </a:r>
          </a:p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545E70"/>
                </a:solidFill>
                <a:latin typeface="Calibri"/>
              </a:rPr>
              <a:t>resurgentmontreal.ca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960120"/>
            <a:ext cx="6858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 spc="400">
                <a:solidFill>
                  <a:srgbClr val="D8B86E"/>
                </a:solidFill>
                <a:latin typeface="Calibri"/>
              </a:rPr>
              <a:t>LET'S TALK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1371600"/>
            <a:ext cx="694944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Calibri"/>
              </a:rPr>
              <a:t>North American Governance.</a:t>
            </a:r>
          </a:p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D8B86E"/>
                </a:solidFill>
                <a:latin typeface="Calibri"/>
              </a:rPr>
              <a:t>Eastern Cost Advantage.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2743200"/>
            <a:ext cx="68580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EEF0F4"/>
                </a:solidFill>
                <a:latin typeface="Calibri"/>
              </a:rPr>
              <a:t>A finance partner that reports like a North American CFO and scales like a global delivery centre.</a:t>
            </a:r>
          </a:p>
        </p:txBody>
      </p:sp>
      <p:sp>
        <p:nvSpPr>
          <p:cNvPr id="14" name="Oval 13"/>
          <p:cNvSpPr/>
          <p:nvPr/>
        </p:nvSpPr>
        <p:spPr>
          <a:xfrm>
            <a:off x="777240" y="3621024"/>
            <a:ext cx="146304" cy="146304"/>
          </a:xfrm>
          <a:prstGeom prst="ellipse">
            <a:avLst/>
          </a:prstGeom>
          <a:solidFill>
            <a:srgbClr val="D52B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520440"/>
            <a:ext cx="6858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D8B86E"/>
                </a:solidFill>
                <a:latin typeface="Calibri"/>
              </a:rPr>
              <a:t>Resurgent Montreal Inc. — Montreal  —  </a:t>
            </a:r>
            <a:r>
              <a:rPr sz="1200" b="0" i="0">
                <a:solidFill>
                  <a:srgbClr val="FFFFFF"/>
                </a:solidFill>
                <a:latin typeface="Calibri"/>
              </a:rPr>
              <a:t>1216-3577 Ave Atwater, Montreal, QC  H3H 2R2</a:t>
            </a:r>
          </a:p>
        </p:txBody>
      </p:sp>
      <p:sp>
        <p:nvSpPr>
          <p:cNvPr id="16" name="Oval 15"/>
          <p:cNvSpPr/>
          <p:nvPr/>
        </p:nvSpPr>
        <p:spPr>
          <a:xfrm>
            <a:off x="777240" y="4123944"/>
            <a:ext cx="146304" cy="146304"/>
          </a:xfrm>
          <a:prstGeom prst="ellipse">
            <a:avLst/>
          </a:prstGeom>
          <a:solidFill>
            <a:srgbClr val="007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4023360"/>
            <a:ext cx="6858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D8B86E"/>
                </a:solidFill>
                <a:latin typeface="Calibri"/>
              </a:rPr>
              <a:t>Resurgent Montreal FZCO — Dubai  —  </a:t>
            </a:r>
            <a:r>
              <a:rPr sz="1200" b="0" i="0">
                <a:solidFill>
                  <a:srgbClr val="FFFFFF"/>
                </a:solidFill>
                <a:latin typeface="Calibri"/>
              </a:rPr>
              <a:t>United Arab Emirates  ·  +971 58 619 2400</a:t>
            </a:r>
          </a:p>
        </p:txBody>
      </p:sp>
      <p:sp>
        <p:nvSpPr>
          <p:cNvPr id="18" name="Oval 17"/>
          <p:cNvSpPr/>
          <p:nvPr/>
        </p:nvSpPr>
        <p:spPr>
          <a:xfrm>
            <a:off x="777240" y="4626864"/>
            <a:ext cx="146304" cy="14630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526280"/>
            <a:ext cx="6858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D8B86E"/>
                </a:solidFill>
                <a:latin typeface="Calibri"/>
              </a:rPr>
              <a:t>Web  —  </a:t>
            </a:r>
            <a:r>
              <a:rPr sz="1200" b="0" i="0">
                <a:solidFill>
                  <a:srgbClr val="FFFFFF"/>
                </a:solidFill>
                <a:latin typeface="Calibri"/>
              </a:rPr>
              <a:t>resurgentmontreal.ca</a:t>
            </a:r>
          </a:p>
        </p:txBody>
      </p:sp>
      <p:sp>
        <p:nvSpPr>
          <p:cNvPr id="20" name="Oval 19"/>
          <p:cNvSpPr/>
          <p:nvPr/>
        </p:nvSpPr>
        <p:spPr>
          <a:xfrm>
            <a:off x="777240" y="5129784"/>
            <a:ext cx="146304" cy="146304"/>
          </a:xfrm>
          <a:prstGeom prst="ellipse">
            <a:avLst/>
          </a:prstGeom>
          <a:solidFill>
            <a:srgbClr val="0A66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5029200"/>
            <a:ext cx="6858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D8B86E"/>
                </a:solidFill>
                <a:latin typeface="Calibri"/>
              </a:rPr>
              <a:t>LinkedIn  —  </a:t>
            </a:r>
            <a:r>
              <a:rPr sz="1200" b="0" i="0">
                <a:solidFill>
                  <a:srgbClr val="FFFFFF"/>
                </a:solidFill>
                <a:latin typeface="Calibri"/>
              </a:rPr>
              <a:t>linkedin.com/in/arnab-de-08191a95</a:t>
            </a:r>
          </a:p>
        </p:txBody>
      </p:sp>
      <p:sp>
        <p:nvSpPr>
          <p:cNvPr id="22" name="Oval 21"/>
          <p:cNvSpPr/>
          <p:nvPr/>
        </p:nvSpPr>
        <p:spPr>
          <a:xfrm>
            <a:off x="777240" y="5632704"/>
            <a:ext cx="146304" cy="14630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97280" y="5532120"/>
            <a:ext cx="6858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D8B86E"/>
                </a:solidFill>
                <a:latin typeface="Calibri"/>
              </a:rPr>
              <a:t>Contact  —  </a:t>
            </a:r>
            <a:r>
              <a:rPr sz="1200" b="0" i="0">
                <a:solidFill>
                  <a:srgbClr val="FFFFFF"/>
                </a:solidFill>
                <a:latin typeface="Calibri"/>
              </a:rPr>
              <a:t>Arnab De, CPA · arnabde@resurgentmontreal.ca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08192"/>
            <a:ext cx="694944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E7EAF0"/>
                </a:solidFill>
                <a:latin typeface="Calibri"/>
              </a:rPr>
              <a:t>Resurgent Montreal™ is a trademark of Resurgent Montreal Inc. (Canada) and Resurgent Montreal FZCO (UAE).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455664"/>
            <a:ext cx="12191695" cy="402336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0" y="6455664"/>
            <a:ext cx="822960" cy="402336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0" y="6455664"/>
            <a:ext cx="82296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D8B86E"/>
                </a:solidFill>
                <a:latin typeface="Calibri"/>
              </a:rPr>
              <a:t>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60120" y="6455664"/>
            <a:ext cx="73152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1" i="0" spc="200">
                <a:solidFill>
                  <a:srgbClr val="FFFFFF"/>
                </a:solidFill>
                <a:latin typeface="Calibri"/>
              </a:rPr>
              <a:t>RESURGENT MONTREAL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   Corporate Profile 2026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607040" y="6455664"/>
            <a:ext cx="13716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E7EAF0"/>
                </a:solidFill>
                <a:latin typeface="Calibri"/>
              </a:rPr>
              <a:t>Montreal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+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Dubai  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40080" y="484632"/>
            <a:ext cx="310896" cy="54864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60704" y="374904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300">
                <a:solidFill>
                  <a:srgbClr val="8E1B2E"/>
                </a:solidFill>
                <a:latin typeface="Calibri"/>
              </a:rPr>
              <a:t>WHO WE ARE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3504" y="658368"/>
            <a:ext cx="109728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82030"/>
                </a:solidFill>
                <a:latin typeface="Calibri"/>
              </a:rPr>
              <a:t>A Canadian finance firm, built for a </a:t>
            </a:r>
            <a:r>
              <a:rPr sz="3000" b="1" i="0">
                <a:solidFill>
                  <a:srgbClr val="8E1B2E"/>
                </a:solidFill>
                <a:latin typeface="Calibri"/>
              </a:rPr>
              <a:t>borderless</a:t>
            </a:r>
            <a:r>
              <a:rPr sz="3000" b="1" i="0">
                <a:solidFill>
                  <a:srgbClr val="182030"/>
                </a:solidFill>
                <a:latin typeface="Calibri"/>
              </a:rPr>
              <a:t> world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417320"/>
            <a:ext cx="644652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800"/>
              </a:spcAft>
            </a:pPr>
            <a:r>
              <a:rPr sz="1450" b="0" i="0">
                <a:solidFill>
                  <a:srgbClr val="545E70"/>
                </a:solidFill>
                <a:latin typeface="Calibri"/>
              </a:rPr>
              <a:t>Resurgent Montreal is a Canadian business advisory and outsourced finance firm delivering </a:t>
            </a:r>
            <a:r>
              <a:rPr sz="1450" b="1" i="0">
                <a:solidFill>
                  <a:srgbClr val="182030"/>
                </a:solidFill>
                <a:latin typeface="Calibri"/>
              </a:rPr>
              <a:t>Fractional CFO services, accounting &amp; bookkeeping, taxation, financial reporting and cross-border structuring</a:t>
            </a:r>
            <a:r>
              <a:rPr sz="1450" b="0" i="0">
                <a:solidFill>
                  <a:srgbClr val="545E70"/>
                </a:solidFill>
                <a:latin typeface="Calibri"/>
              </a:rPr>
              <a:t> to public-listed and private companies worldwide.</a:t>
            </a:r>
          </a:p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800"/>
              </a:spcAft>
            </a:pPr>
            <a:r>
              <a:rPr sz="600" b="0" i="0">
                <a:solidFill>
                  <a:srgbClr val="545E70"/>
                </a:solidFill>
                <a:latin typeface="Calibri"/>
              </a:rPr>
              <a:t/>
            </a:r>
          </a:p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800"/>
              </a:spcAft>
            </a:pPr>
            <a:r>
              <a:rPr sz="1450" b="0" i="0">
                <a:solidFill>
                  <a:srgbClr val="545E70"/>
                </a:solidFill>
                <a:latin typeface="Calibri"/>
              </a:rPr>
              <a:t>Incorporated in Canada in 2018 and headquartered in Montreal, we now run a globally integrated delivery platform — with back-office hubs across Canada, India, Bangladesh and New Zealand, and a growing base in </a:t>
            </a:r>
            <a:r>
              <a:rPr sz="1450" b="1" i="0">
                <a:solidFill>
                  <a:srgbClr val="8E1B2E"/>
                </a:solidFill>
                <a:latin typeface="Calibri"/>
              </a:rPr>
              <a:t>Dubai, UAE</a:t>
            </a:r>
            <a:r>
              <a:rPr sz="1450" b="0" i="0">
                <a:solidFill>
                  <a:srgbClr val="545E70"/>
                </a:solidFill>
                <a:latin typeface="Calibri"/>
              </a:rPr>
              <a:t> — powering a true 24/7 model.</a:t>
            </a:r>
          </a:p>
        </p:txBody>
      </p:sp>
      <p:sp>
        <p:nvSpPr>
          <p:cNvPr id="7" name="Rectangle 6"/>
          <p:cNvSpPr/>
          <p:nvPr/>
        </p:nvSpPr>
        <p:spPr>
          <a:xfrm>
            <a:off x="7360920" y="1371600"/>
            <a:ext cx="4160520" cy="448056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360920" y="1371600"/>
            <a:ext cx="73152" cy="4480560"/>
          </a:xfrm>
          <a:prstGeom prst="rect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0" y="1691640"/>
            <a:ext cx="347472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8E1B2E"/>
                </a:solidFill>
                <a:latin typeface="Calibri"/>
              </a:rPr>
              <a:t>2018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90688" y="2203704"/>
            <a:ext cx="33832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182030"/>
                </a:solidFill>
                <a:latin typeface="Calibri"/>
              </a:rPr>
              <a:t>Incorporated in Canada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0" y="2715768"/>
            <a:ext cx="347472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8E1B2E"/>
                </a:solidFill>
                <a:latin typeface="Calibri"/>
              </a:rPr>
              <a:t>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90688" y="3227832"/>
            <a:ext cx="33832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182030"/>
                </a:solidFill>
                <a:latin typeface="Calibri"/>
              </a:rPr>
              <a:t>Countries in the delivery network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0" y="3739896"/>
            <a:ext cx="347472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8E1B2E"/>
                </a:solidFill>
                <a:latin typeface="Calibri"/>
              </a:rPr>
              <a:t>24/7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90688" y="4251960"/>
            <a:ext cx="33832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182030"/>
                </a:solidFill>
                <a:latin typeface="Calibri"/>
              </a:rPr>
              <a:t>Follow-the-sun turnaround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0" y="4764024"/>
            <a:ext cx="347472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8E1B2E"/>
                </a:solidFill>
                <a:latin typeface="Calibri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90688" y="5276088"/>
            <a:ext cx="33832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0" i="0">
                <a:solidFill>
                  <a:srgbClr val="182030"/>
                </a:solidFill>
                <a:latin typeface="Calibri"/>
              </a:rPr>
              <a:t>Continental hubs — Montreal &amp; Dubai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455664"/>
            <a:ext cx="12191695" cy="402336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0" y="6455664"/>
            <a:ext cx="822960" cy="402336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455664"/>
            <a:ext cx="82296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D8B86E"/>
                </a:solidFill>
                <a:latin typeface="Calibri"/>
              </a:rPr>
              <a:t>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60120" y="6455664"/>
            <a:ext cx="73152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1" i="0" spc="200">
                <a:solidFill>
                  <a:srgbClr val="FFFFFF"/>
                </a:solidFill>
                <a:latin typeface="Calibri"/>
              </a:rPr>
              <a:t>RESURGENT MONTREAL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   Corporate Profile 2026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607040" y="6455664"/>
            <a:ext cx="13716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E7EAF0"/>
                </a:solidFill>
                <a:latin typeface="Calibri"/>
              </a:rPr>
              <a:t>Montreal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+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Dubai  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45720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400">
                <a:solidFill>
                  <a:srgbClr val="D8B86E"/>
                </a:solidFill>
                <a:latin typeface="Calibri"/>
              </a:rPr>
              <a:t>THE RESURGENT PROPOSITION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3504" y="749808"/>
            <a:ext cx="109728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FFFFFF"/>
                </a:solidFill>
                <a:latin typeface="Calibri"/>
              </a:rPr>
              <a:t>Two strengths. One integrated firm.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1783080"/>
            <a:ext cx="5257800" cy="4160520"/>
          </a:xfrm>
          <a:prstGeom prst="rect">
            <a:avLst/>
          </a:prstGeom>
          <a:solidFill>
            <a:srgbClr val="22304A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783080"/>
            <a:ext cx="5257800" cy="128016"/>
          </a:xfrm>
          <a:prstGeom prst="rect">
            <a:avLst/>
          </a:prstGeom>
          <a:solidFill>
            <a:srgbClr val="D52B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40080" y="1783080"/>
            <a:ext cx="91440" cy="4160520"/>
          </a:xfrm>
          <a:prstGeom prst="rect">
            <a:avLst/>
          </a:prstGeom>
          <a:solidFill>
            <a:srgbClr val="D52B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canada_fla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20" y="2217420"/>
            <a:ext cx="713232" cy="356616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846320" y="2217420"/>
            <a:ext cx="713232" cy="356616"/>
          </a:xfrm>
          <a:prstGeom prst="rect">
            <a:avLst/>
          </a:prstGeom>
          <a:noFill/>
          <a:ln w="6350">
            <a:solidFill>
              <a:srgbClr val="CCCC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148840"/>
            <a:ext cx="44805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 spc="200">
                <a:solidFill>
                  <a:srgbClr val="D52B1E"/>
                </a:solidFill>
                <a:latin typeface="Calibri"/>
              </a:rPr>
              <a:t>NORTH AMERICAN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 spc="100">
                <a:solidFill>
                  <a:srgbClr val="FFFFFF"/>
                </a:solidFill>
                <a:latin typeface="Calibri"/>
              </a:rPr>
              <a:t>GOVERNANCE</a:t>
            </a:r>
          </a:p>
        </p:txBody>
      </p:sp>
      <p:sp>
        <p:nvSpPr>
          <p:cNvPr id="12" name="Oval 11"/>
          <p:cNvSpPr/>
          <p:nvPr/>
        </p:nvSpPr>
        <p:spPr>
          <a:xfrm>
            <a:off x="1051560" y="3246120"/>
            <a:ext cx="146304" cy="146304"/>
          </a:xfrm>
          <a:prstGeom prst="ellipse">
            <a:avLst/>
          </a:prstGeom>
          <a:solidFill>
            <a:srgbClr val="D52B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353312" y="3163824"/>
            <a:ext cx="42976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EEF0F4"/>
                </a:solidFill>
                <a:latin typeface="Calibri"/>
              </a:rPr>
              <a:t>CPA-led, Canadian professional standards</a:t>
            </a:r>
          </a:p>
        </p:txBody>
      </p:sp>
      <p:sp>
        <p:nvSpPr>
          <p:cNvPr id="14" name="Oval 13"/>
          <p:cNvSpPr/>
          <p:nvPr/>
        </p:nvSpPr>
        <p:spPr>
          <a:xfrm>
            <a:off x="1051560" y="3776472"/>
            <a:ext cx="146304" cy="146304"/>
          </a:xfrm>
          <a:prstGeom prst="ellipse">
            <a:avLst/>
          </a:prstGeom>
          <a:solidFill>
            <a:srgbClr val="D52B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353312" y="3694176"/>
            <a:ext cx="42976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EEF0F4"/>
                </a:solidFill>
                <a:latin typeface="Calibri"/>
              </a:rPr>
              <a:t>TSX-V / CSE public-company reporting &amp; MD&amp;A</a:t>
            </a:r>
          </a:p>
        </p:txBody>
      </p:sp>
      <p:sp>
        <p:nvSpPr>
          <p:cNvPr id="16" name="Oval 15"/>
          <p:cNvSpPr/>
          <p:nvPr/>
        </p:nvSpPr>
        <p:spPr>
          <a:xfrm>
            <a:off x="1051560" y="4306824"/>
            <a:ext cx="146304" cy="146304"/>
          </a:xfrm>
          <a:prstGeom prst="ellipse">
            <a:avLst/>
          </a:prstGeom>
          <a:solidFill>
            <a:srgbClr val="D52B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353312" y="4224528"/>
            <a:ext cx="42976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EEF0F4"/>
                </a:solidFill>
                <a:latin typeface="Calibri"/>
              </a:rPr>
              <a:t>Audit-ready files and clean auditor hand-off</a:t>
            </a:r>
          </a:p>
        </p:txBody>
      </p:sp>
      <p:sp>
        <p:nvSpPr>
          <p:cNvPr id="18" name="Oval 17"/>
          <p:cNvSpPr/>
          <p:nvPr/>
        </p:nvSpPr>
        <p:spPr>
          <a:xfrm>
            <a:off x="1051560" y="4837176"/>
            <a:ext cx="146304" cy="146304"/>
          </a:xfrm>
          <a:prstGeom prst="ellipse">
            <a:avLst/>
          </a:prstGeom>
          <a:solidFill>
            <a:srgbClr val="D52B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353312" y="4754880"/>
            <a:ext cx="42976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EEF0F4"/>
                </a:solidFill>
                <a:latin typeface="Calibri"/>
              </a:rPr>
              <a:t>Robust internal controls &amp; board-grade rigor</a:t>
            </a:r>
          </a:p>
        </p:txBody>
      </p:sp>
      <p:sp>
        <p:nvSpPr>
          <p:cNvPr id="20" name="Oval 19"/>
          <p:cNvSpPr/>
          <p:nvPr/>
        </p:nvSpPr>
        <p:spPr>
          <a:xfrm>
            <a:off x="1051560" y="5367528"/>
            <a:ext cx="146304" cy="146304"/>
          </a:xfrm>
          <a:prstGeom prst="ellipse">
            <a:avLst/>
          </a:prstGeom>
          <a:solidFill>
            <a:srgbClr val="D52B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353312" y="5285232"/>
            <a:ext cx="42976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EEF0F4"/>
                </a:solidFill>
                <a:latin typeface="Calibri"/>
              </a:rPr>
              <a:t>Direct, accountable client relationship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263640" y="1783080"/>
            <a:ext cx="5257800" cy="4160520"/>
          </a:xfrm>
          <a:prstGeom prst="rect">
            <a:avLst/>
          </a:prstGeom>
          <a:solidFill>
            <a:srgbClr val="22304A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263640" y="1783080"/>
            <a:ext cx="5257800" cy="128016"/>
          </a:xfrm>
          <a:prstGeom prst="rect">
            <a:avLst/>
          </a:prstGeom>
          <a:solidFill>
            <a:srgbClr val="007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263640" y="1783080"/>
            <a:ext cx="91440" cy="4160520"/>
          </a:xfrm>
          <a:prstGeom prst="rect">
            <a:avLst/>
          </a:prstGeom>
          <a:solidFill>
            <a:srgbClr val="007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5" name="Picture 24" descr="uae_fla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9316" y="2217420"/>
            <a:ext cx="594360" cy="356616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10529316" y="2217420"/>
            <a:ext cx="594360" cy="356616"/>
          </a:xfrm>
          <a:prstGeom prst="rect">
            <a:avLst/>
          </a:prstGeom>
          <a:noFill/>
          <a:ln w="6350">
            <a:solidFill>
              <a:srgbClr val="CCCC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675120" y="2148840"/>
            <a:ext cx="44805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 spc="200">
                <a:solidFill>
                  <a:srgbClr val="D8B86E"/>
                </a:solidFill>
                <a:latin typeface="Calibri"/>
              </a:rPr>
              <a:t>EASTERN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 spc="100">
                <a:solidFill>
                  <a:srgbClr val="FFFFFF"/>
                </a:solidFill>
                <a:latin typeface="Calibri"/>
              </a:rPr>
              <a:t>COST ADVANTAGE</a:t>
            </a:r>
          </a:p>
        </p:txBody>
      </p:sp>
      <p:sp>
        <p:nvSpPr>
          <p:cNvPr id="28" name="Oval 27"/>
          <p:cNvSpPr/>
          <p:nvPr/>
        </p:nvSpPr>
        <p:spPr>
          <a:xfrm>
            <a:off x="6675120" y="3246120"/>
            <a:ext cx="146304" cy="146304"/>
          </a:xfrm>
          <a:prstGeom prst="ellipse">
            <a:avLst/>
          </a:prstGeom>
          <a:solidFill>
            <a:srgbClr val="007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976872" y="3163824"/>
            <a:ext cx="42976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F5F3EE"/>
                </a:solidFill>
                <a:latin typeface="Calibri"/>
              </a:rPr>
              <a:t>Global delivery hubs in India, Bangladesh &amp; NZ</a:t>
            </a:r>
          </a:p>
        </p:txBody>
      </p:sp>
      <p:sp>
        <p:nvSpPr>
          <p:cNvPr id="30" name="Oval 29"/>
          <p:cNvSpPr/>
          <p:nvPr/>
        </p:nvSpPr>
        <p:spPr>
          <a:xfrm>
            <a:off x="6675120" y="3776472"/>
            <a:ext cx="146304" cy="146304"/>
          </a:xfrm>
          <a:prstGeom prst="ellipse">
            <a:avLst/>
          </a:prstGeom>
          <a:solidFill>
            <a:srgbClr val="007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976872" y="3694176"/>
            <a:ext cx="42976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F5F3EE"/>
                </a:solidFill>
                <a:latin typeface="Calibri"/>
              </a:rPr>
              <a:t>40–60% lower cost than in-house finance teams</a:t>
            </a:r>
          </a:p>
        </p:txBody>
      </p:sp>
      <p:sp>
        <p:nvSpPr>
          <p:cNvPr id="32" name="Oval 31"/>
          <p:cNvSpPr/>
          <p:nvPr/>
        </p:nvSpPr>
        <p:spPr>
          <a:xfrm>
            <a:off x="6675120" y="4306824"/>
            <a:ext cx="146304" cy="146304"/>
          </a:xfrm>
          <a:prstGeom prst="ellipse">
            <a:avLst/>
          </a:prstGeom>
          <a:solidFill>
            <a:srgbClr val="007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976872" y="4224528"/>
            <a:ext cx="42976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F5F3EE"/>
                </a:solidFill>
                <a:latin typeface="Calibri"/>
              </a:rPr>
              <a:t>24/7 follow-the-sun — zero backlog</a:t>
            </a:r>
          </a:p>
        </p:txBody>
      </p:sp>
      <p:sp>
        <p:nvSpPr>
          <p:cNvPr id="34" name="Oval 33"/>
          <p:cNvSpPr/>
          <p:nvPr/>
        </p:nvSpPr>
        <p:spPr>
          <a:xfrm>
            <a:off x="6675120" y="4837176"/>
            <a:ext cx="146304" cy="146304"/>
          </a:xfrm>
          <a:prstGeom prst="ellipse">
            <a:avLst/>
          </a:prstGeom>
          <a:solidFill>
            <a:srgbClr val="007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976872" y="4754880"/>
            <a:ext cx="42976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F5F3EE"/>
                </a:solidFill>
                <a:latin typeface="Calibri"/>
              </a:rPr>
              <a:t>Scale the team up or down, on demand</a:t>
            </a:r>
          </a:p>
        </p:txBody>
      </p:sp>
      <p:sp>
        <p:nvSpPr>
          <p:cNvPr id="36" name="Oval 35"/>
          <p:cNvSpPr/>
          <p:nvPr/>
        </p:nvSpPr>
        <p:spPr>
          <a:xfrm>
            <a:off x="6675120" y="5367528"/>
            <a:ext cx="146304" cy="146304"/>
          </a:xfrm>
          <a:prstGeom prst="ellipse">
            <a:avLst/>
          </a:prstGeom>
          <a:solidFill>
            <a:srgbClr val="007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976872" y="5285232"/>
            <a:ext cx="429768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F5F3EE"/>
                </a:solidFill>
                <a:latin typeface="Calibri"/>
              </a:rPr>
              <a:t>Dubai hub for tax-efficient cross-border reach</a:t>
            </a:r>
          </a:p>
        </p:txBody>
      </p:sp>
      <p:sp>
        <p:nvSpPr>
          <p:cNvPr id="38" name="Oval 37"/>
          <p:cNvSpPr/>
          <p:nvPr/>
        </p:nvSpPr>
        <p:spPr>
          <a:xfrm>
            <a:off x="5760720" y="3520440"/>
            <a:ext cx="713232" cy="713232"/>
          </a:xfrm>
          <a:prstGeom prst="ellipse">
            <a:avLst/>
          </a:prstGeom>
          <a:solidFill>
            <a:srgbClr val="C49A45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760720" y="3502152"/>
            <a:ext cx="713232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182030"/>
                </a:solidFill>
                <a:latin typeface="Calibri"/>
              </a:rPr>
              <a:t>+</a:t>
            </a:r>
          </a:p>
        </p:txBody>
      </p:sp>
      <p:sp>
        <p:nvSpPr>
          <p:cNvPr id="40" name="Rectangle 39"/>
          <p:cNvSpPr/>
          <p:nvPr/>
        </p:nvSpPr>
        <p:spPr>
          <a:xfrm>
            <a:off x="0" y="6455664"/>
            <a:ext cx="12191695" cy="402336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0" y="6455664"/>
            <a:ext cx="822960" cy="402336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0" y="6455664"/>
            <a:ext cx="82296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D8B86E"/>
                </a:solidFill>
                <a:latin typeface="Calibri"/>
              </a:rPr>
              <a:t>R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60120" y="6455664"/>
            <a:ext cx="73152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1" i="0" spc="200">
                <a:solidFill>
                  <a:srgbClr val="FFFFFF"/>
                </a:solidFill>
                <a:latin typeface="Calibri"/>
              </a:rPr>
              <a:t>RESURGENT MONTREAL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   Corporate Profile 2026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607040" y="6455664"/>
            <a:ext cx="13716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E7EAF0"/>
                </a:solidFill>
                <a:latin typeface="Calibri"/>
              </a:rPr>
              <a:t>Montreal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+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Dubai  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40080" y="484632"/>
            <a:ext cx="310896" cy="54864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60704" y="374904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300">
                <a:solidFill>
                  <a:srgbClr val="8E1B2E"/>
                </a:solidFill>
                <a:latin typeface="Calibri"/>
              </a:rPr>
              <a:t>GLOBAL DELIVERY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3504" y="658368"/>
            <a:ext cx="109728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82030"/>
                </a:solidFill>
                <a:latin typeface="Calibri"/>
              </a:rPr>
              <a:t>One firm, </a:t>
            </a:r>
            <a:r>
              <a:rPr sz="3000" b="1" i="0">
                <a:solidFill>
                  <a:srgbClr val="8E1B2E"/>
                </a:solidFill>
                <a:latin typeface="Calibri"/>
              </a:rPr>
              <a:t>six time zones</a:t>
            </a:r>
            <a:r>
              <a:rPr sz="3000" b="1" i="0">
                <a:solidFill>
                  <a:srgbClr val="182030"/>
                </a:solidFill>
                <a:latin typeface="Calibri"/>
              </a:rPr>
              <a:t>, 24/7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1088136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545E70"/>
                </a:solidFill>
                <a:latin typeface="Calibri"/>
              </a:rPr>
              <a:t>Work moves with the sun. A file opened in Montreal is progressed overnight across our Asian hubs and returned before the next business day — with Dubai bridging East and West.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2148840"/>
            <a:ext cx="5349240" cy="1371600"/>
          </a:xfrm>
          <a:prstGeom prst="rect">
            <a:avLst/>
          </a:prstGeom>
          <a:solidFill>
            <a:srgbClr val="182030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40080" y="2148840"/>
            <a:ext cx="91440" cy="1371600"/>
          </a:xfrm>
          <a:prstGeom prst="rect">
            <a:avLst/>
          </a:prstGeom>
          <a:solidFill>
            <a:srgbClr val="D52B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canada_fla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4920" y="2414016"/>
            <a:ext cx="658368" cy="32918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074920" y="2414016"/>
            <a:ext cx="658368" cy="329184"/>
          </a:xfrm>
          <a:prstGeom prst="rect">
            <a:avLst/>
          </a:prstGeom>
          <a:noFill/>
          <a:ln w="6350">
            <a:solidFill>
              <a:srgbClr val="CCCC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05840" y="2350008"/>
            <a:ext cx="40233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 spc="200">
                <a:solidFill>
                  <a:srgbClr val="FFFFFF"/>
                </a:solidFill>
                <a:latin typeface="Calibri"/>
              </a:rPr>
              <a:t>MONTREAL</a:t>
            </a:r>
          </a:p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D8B86E"/>
                </a:solidFill>
                <a:latin typeface="Calibri"/>
              </a:rPr>
              <a:t>North American HQ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4128" y="3044952"/>
            <a:ext cx="47548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EEF0F4"/>
                </a:solidFill>
                <a:latin typeface="Calibri"/>
              </a:rPr>
              <a:t>Governance · CPA standards · public-company reporting · client relationship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63640" y="2148840"/>
            <a:ext cx="5349240" cy="1371600"/>
          </a:xfrm>
          <a:prstGeom prst="rect">
            <a:avLst/>
          </a:prstGeom>
          <a:solidFill>
            <a:srgbClr val="182030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263640" y="2148840"/>
            <a:ext cx="91440" cy="1371600"/>
          </a:xfrm>
          <a:prstGeom prst="rect">
            <a:avLst/>
          </a:prstGeom>
          <a:solidFill>
            <a:srgbClr val="007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5" name="Picture 14" descr="uae_fla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3344" y="2414016"/>
            <a:ext cx="548640" cy="329184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0753344" y="2414016"/>
            <a:ext cx="548640" cy="329184"/>
          </a:xfrm>
          <a:prstGeom prst="rect">
            <a:avLst/>
          </a:prstGeom>
          <a:noFill/>
          <a:ln w="6350">
            <a:solidFill>
              <a:srgbClr val="CCCC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629400" y="2350008"/>
            <a:ext cx="40233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 spc="200">
                <a:solidFill>
                  <a:srgbClr val="FFFFFF"/>
                </a:solidFill>
                <a:latin typeface="Calibri"/>
              </a:rPr>
              <a:t>DUBAI</a:t>
            </a:r>
          </a:p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D8B86E"/>
                </a:solidFill>
                <a:latin typeface="Calibri"/>
              </a:rPr>
              <a:t>Cross-Border Hub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47688" y="3044952"/>
            <a:ext cx="47548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EEF0F4"/>
                </a:solidFill>
                <a:latin typeface="Calibri"/>
              </a:rPr>
              <a:t>North American client support · bookkeeping · UAE tax &amp; structuring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3886200"/>
            <a:ext cx="10972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 spc="300">
                <a:solidFill>
                  <a:srgbClr val="545E70"/>
                </a:solidFill>
                <a:latin typeface="Calibri"/>
              </a:rPr>
              <a:t>DELIVERY &amp; BACK-OFFICE NETWORK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0080" y="4270248"/>
            <a:ext cx="2148840" cy="105156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40080" y="4270248"/>
            <a:ext cx="2148840" cy="82296"/>
          </a:xfrm>
          <a:prstGeom prst="rect">
            <a:avLst/>
          </a:prstGeom>
          <a:solidFill>
            <a:srgbClr val="D52B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68680" y="4471416"/>
            <a:ext cx="17830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182030"/>
                </a:solidFill>
                <a:latin typeface="Calibri"/>
              </a:rPr>
              <a:t>Canada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837176"/>
            <a:ext cx="1783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545E70"/>
                </a:solidFill>
                <a:latin typeface="Calibri"/>
              </a:rPr>
              <a:t>Reporting &amp; review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916936" y="4270248"/>
            <a:ext cx="2148840" cy="105156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2916936" y="4270248"/>
            <a:ext cx="2148840" cy="82296"/>
          </a:xfrm>
          <a:prstGeom prst="rect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145536" y="4471416"/>
            <a:ext cx="17830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182030"/>
                </a:solidFill>
                <a:latin typeface="Calibri"/>
              </a:rPr>
              <a:t>India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145536" y="4837176"/>
            <a:ext cx="1783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545E70"/>
                </a:solidFill>
                <a:latin typeface="Calibri"/>
              </a:rPr>
              <a:t>Accounting &amp; tax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193792" y="4270248"/>
            <a:ext cx="2148840" cy="105156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5193792" y="4270248"/>
            <a:ext cx="2148840" cy="82296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422392" y="4471416"/>
            <a:ext cx="17830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182030"/>
                </a:solidFill>
                <a:latin typeface="Calibri"/>
              </a:rPr>
              <a:t>Bangladesh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22392" y="4837176"/>
            <a:ext cx="1783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545E70"/>
                </a:solidFill>
                <a:latin typeface="Calibri"/>
              </a:rPr>
              <a:t>Bookkeeping &amp; ops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470648" y="4270248"/>
            <a:ext cx="2148840" cy="105156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7470648" y="4270248"/>
            <a:ext cx="2148840" cy="82296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7699248" y="4471416"/>
            <a:ext cx="17830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182030"/>
                </a:solidFill>
                <a:latin typeface="Calibri"/>
              </a:rPr>
              <a:t>New Zealand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699248" y="4837176"/>
            <a:ext cx="1783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545E70"/>
                </a:solidFill>
                <a:latin typeface="Calibri"/>
              </a:rPr>
              <a:t>Overnight coverage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9747504" y="4270248"/>
            <a:ext cx="2148840" cy="105156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9747504" y="4270248"/>
            <a:ext cx="2148840" cy="82296"/>
          </a:xfrm>
          <a:prstGeom prst="rect">
            <a:avLst/>
          </a:prstGeom>
          <a:solidFill>
            <a:srgbClr val="007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9976104" y="4471416"/>
            <a:ext cx="17830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182030"/>
                </a:solidFill>
                <a:latin typeface="Calibri"/>
              </a:rPr>
              <a:t>UAE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976104" y="4837176"/>
            <a:ext cx="1783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545E70"/>
                </a:solidFill>
                <a:latin typeface="Calibri"/>
              </a:rPr>
              <a:t>North American support &amp; bookkeeping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40080" y="5623560"/>
            <a:ext cx="10972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545E70"/>
                </a:solidFill>
                <a:latin typeface="Calibri"/>
              </a:rPr>
              <a:t>Clients served across  </a:t>
            </a:r>
            <a:r>
              <a:rPr sz="1250" b="1" i="0">
                <a:solidFill>
                  <a:srgbClr val="182030"/>
                </a:solidFill>
                <a:latin typeface="Calibri"/>
              </a:rPr>
              <a:t>Canada · USA · Mexico · UK · Ireland · Austria · Middle East · India</a:t>
            </a:r>
          </a:p>
        </p:txBody>
      </p:sp>
      <p:sp>
        <p:nvSpPr>
          <p:cNvPr id="41" name="Rectangle 40"/>
          <p:cNvSpPr/>
          <p:nvPr/>
        </p:nvSpPr>
        <p:spPr>
          <a:xfrm>
            <a:off x="0" y="6455664"/>
            <a:ext cx="12191695" cy="402336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0" y="6455664"/>
            <a:ext cx="822960" cy="402336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0" y="6455664"/>
            <a:ext cx="82296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D8B86E"/>
                </a:solidFill>
                <a:latin typeface="Calibri"/>
              </a:rPr>
              <a:t>R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60120" y="6455664"/>
            <a:ext cx="73152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1" i="0" spc="200">
                <a:solidFill>
                  <a:srgbClr val="FFFFFF"/>
                </a:solidFill>
                <a:latin typeface="Calibri"/>
              </a:rPr>
              <a:t>RESURGENT MONTREAL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   Corporate Profile 2026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607040" y="6455664"/>
            <a:ext cx="13716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E7EAF0"/>
                </a:solidFill>
                <a:latin typeface="Calibri"/>
              </a:rPr>
              <a:t>Montreal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+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Dubai  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40080" y="484632"/>
            <a:ext cx="310896" cy="54864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60704" y="374904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300">
                <a:solidFill>
                  <a:srgbClr val="8E1B2E"/>
                </a:solidFill>
                <a:latin typeface="Calibri"/>
              </a:rPr>
              <a:t>OUR SERVICES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3504" y="658368"/>
            <a:ext cx="109728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82030"/>
                </a:solidFill>
                <a:latin typeface="Calibri"/>
              </a:rPr>
              <a:t>A </a:t>
            </a:r>
            <a:r>
              <a:rPr sz="3000" b="1" i="0">
                <a:solidFill>
                  <a:srgbClr val="8E1B2E"/>
                </a:solidFill>
                <a:latin typeface="Calibri"/>
              </a:rPr>
              <a:t>full finance function</a:t>
            </a:r>
            <a:r>
              <a:rPr sz="3000" b="1" i="0">
                <a:solidFill>
                  <a:srgbClr val="182030"/>
                </a:solidFill>
                <a:latin typeface="Calibri"/>
              </a:rPr>
              <a:t>, on demand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1600200"/>
            <a:ext cx="2139696" cy="4480560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600200"/>
            <a:ext cx="2139696" cy="777240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1728216"/>
            <a:ext cx="1865376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550" b="1" i="0">
                <a:solidFill>
                  <a:srgbClr val="FFFFFF"/>
                </a:solidFill>
                <a:latin typeface="Calibri"/>
              </a:rPr>
              <a:t>Fractional CFO</a:t>
            </a:r>
          </a:p>
        </p:txBody>
      </p:sp>
      <p:sp>
        <p:nvSpPr>
          <p:cNvPr id="9" name="Oval 8"/>
          <p:cNvSpPr/>
          <p:nvPr/>
        </p:nvSpPr>
        <p:spPr>
          <a:xfrm>
            <a:off x="841248" y="2679192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51560" y="2606040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Stock-exchange reporting &amp; MD&amp;A</a:t>
            </a:r>
          </a:p>
        </p:txBody>
      </p:sp>
      <p:sp>
        <p:nvSpPr>
          <p:cNvPr id="11" name="Oval 10"/>
          <p:cNvSpPr/>
          <p:nvPr/>
        </p:nvSpPr>
        <p:spPr>
          <a:xfrm>
            <a:off x="841248" y="3337560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3264408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Financing &amp; financial modelling</a:t>
            </a:r>
          </a:p>
        </p:txBody>
      </p:sp>
      <p:sp>
        <p:nvSpPr>
          <p:cNvPr id="13" name="Oval 12"/>
          <p:cNvSpPr/>
          <p:nvPr/>
        </p:nvSpPr>
        <p:spPr>
          <a:xfrm>
            <a:off x="841248" y="3995928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51560" y="3922776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Reverse takeovers / RTOs</a:t>
            </a:r>
          </a:p>
        </p:txBody>
      </p:sp>
      <p:sp>
        <p:nvSpPr>
          <p:cNvPr id="15" name="Oval 14"/>
          <p:cNvSpPr/>
          <p:nvPr/>
        </p:nvSpPr>
        <p:spPr>
          <a:xfrm>
            <a:off x="841248" y="4654296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51560" y="4581144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Internal controls &amp; ERP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889504" y="1600200"/>
            <a:ext cx="2139696" cy="4480560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2889504" y="1600200"/>
            <a:ext cx="2139696" cy="777240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090672" y="1728216"/>
            <a:ext cx="1865376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550" b="1" i="0">
                <a:solidFill>
                  <a:srgbClr val="FFFFFF"/>
                </a:solidFill>
                <a:latin typeface="Calibri"/>
              </a:rPr>
              <a:t>Controller</a:t>
            </a:r>
          </a:p>
        </p:txBody>
      </p:sp>
      <p:sp>
        <p:nvSpPr>
          <p:cNvPr id="20" name="Oval 19"/>
          <p:cNvSpPr/>
          <p:nvPr/>
        </p:nvSpPr>
        <p:spPr>
          <a:xfrm>
            <a:off x="3090672" y="2679192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300984" y="2606040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Full-cycle accounting</a:t>
            </a:r>
          </a:p>
        </p:txBody>
      </p:sp>
      <p:sp>
        <p:nvSpPr>
          <p:cNvPr id="22" name="Oval 21"/>
          <p:cNvSpPr/>
          <p:nvPr/>
        </p:nvSpPr>
        <p:spPr>
          <a:xfrm>
            <a:off x="3090672" y="3337560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300984" y="3264408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GST / PST / VAT returns</a:t>
            </a:r>
          </a:p>
        </p:txBody>
      </p:sp>
      <p:sp>
        <p:nvSpPr>
          <p:cNvPr id="24" name="Oval 23"/>
          <p:cNvSpPr/>
          <p:nvPr/>
        </p:nvSpPr>
        <p:spPr>
          <a:xfrm>
            <a:off x="3090672" y="3995928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300984" y="3922776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Audit coordination</a:t>
            </a:r>
          </a:p>
        </p:txBody>
      </p:sp>
      <p:sp>
        <p:nvSpPr>
          <p:cNvPr id="26" name="Oval 25"/>
          <p:cNvSpPr/>
          <p:nvPr/>
        </p:nvSpPr>
        <p:spPr>
          <a:xfrm>
            <a:off x="3090672" y="4654296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300984" y="4581144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Month-end &amp; close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138928" y="1600200"/>
            <a:ext cx="2139696" cy="4480560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5138928" y="1600200"/>
            <a:ext cx="2139696" cy="777240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340096" y="1728216"/>
            <a:ext cx="1865376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550" b="1" i="0">
                <a:solidFill>
                  <a:srgbClr val="FFFFFF"/>
                </a:solidFill>
                <a:latin typeface="Calibri"/>
              </a:rPr>
              <a:t>Bookkeeping</a:t>
            </a:r>
          </a:p>
        </p:txBody>
      </p:sp>
      <p:sp>
        <p:nvSpPr>
          <p:cNvPr id="31" name="Oval 30"/>
          <p:cNvSpPr/>
          <p:nvPr/>
        </p:nvSpPr>
        <p:spPr>
          <a:xfrm>
            <a:off x="5340096" y="2679192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550408" y="2606040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Up-to-date, zero backlog</a:t>
            </a:r>
          </a:p>
        </p:txBody>
      </p:sp>
      <p:sp>
        <p:nvSpPr>
          <p:cNvPr id="33" name="Oval 32"/>
          <p:cNvSpPr/>
          <p:nvPr/>
        </p:nvSpPr>
        <p:spPr>
          <a:xfrm>
            <a:off x="5340096" y="3337560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550408" y="3264408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24/7 follow-up service</a:t>
            </a:r>
          </a:p>
        </p:txBody>
      </p:sp>
      <p:sp>
        <p:nvSpPr>
          <p:cNvPr id="35" name="Oval 34"/>
          <p:cNvSpPr/>
          <p:nvPr/>
        </p:nvSpPr>
        <p:spPr>
          <a:xfrm>
            <a:off x="5340096" y="3995928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550408" y="3922776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QuickBooks, Sage, Xero,</a:t>
            </a:r>
          </a:p>
        </p:txBody>
      </p:sp>
      <p:sp>
        <p:nvSpPr>
          <p:cNvPr id="37" name="Oval 36"/>
          <p:cNvSpPr/>
          <p:nvPr/>
        </p:nvSpPr>
        <p:spPr>
          <a:xfrm>
            <a:off x="5340096" y="4654296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550408" y="4581144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Acomba, SAP experts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388352" y="1600200"/>
            <a:ext cx="2139696" cy="4480560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7388352" y="1600200"/>
            <a:ext cx="2139696" cy="777240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589520" y="1728216"/>
            <a:ext cx="1865376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550" b="1" i="0">
                <a:solidFill>
                  <a:srgbClr val="FFFFFF"/>
                </a:solidFill>
                <a:latin typeface="Calibri"/>
              </a:rPr>
              <a:t>Due Diligence</a:t>
            </a:r>
          </a:p>
        </p:txBody>
      </p:sp>
      <p:sp>
        <p:nvSpPr>
          <p:cNvPr id="42" name="Oval 41"/>
          <p:cNvSpPr/>
          <p:nvPr/>
        </p:nvSpPr>
        <p:spPr>
          <a:xfrm>
            <a:off x="7589520" y="2679192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799832" y="2606040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Buy-side financial DD</a:t>
            </a:r>
          </a:p>
        </p:txBody>
      </p:sp>
      <p:sp>
        <p:nvSpPr>
          <p:cNvPr id="44" name="Oval 43"/>
          <p:cNvSpPr/>
          <p:nvPr/>
        </p:nvSpPr>
        <p:spPr>
          <a:xfrm>
            <a:off x="7589520" y="3337560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7799832" y="3264408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Valuation reports</a:t>
            </a:r>
          </a:p>
        </p:txBody>
      </p:sp>
      <p:sp>
        <p:nvSpPr>
          <p:cNvPr id="46" name="Oval 45"/>
          <p:cNvSpPr/>
          <p:nvPr/>
        </p:nvSpPr>
        <p:spPr>
          <a:xfrm>
            <a:off x="7589520" y="3995928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7799832" y="3922776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Financial modelling</a:t>
            </a:r>
          </a:p>
        </p:txBody>
      </p:sp>
      <p:sp>
        <p:nvSpPr>
          <p:cNvPr id="48" name="Oval 47"/>
          <p:cNvSpPr/>
          <p:nvPr/>
        </p:nvSpPr>
        <p:spPr>
          <a:xfrm>
            <a:off x="7589520" y="4654296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799832" y="4581144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Quality of earnings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9637776" y="1600200"/>
            <a:ext cx="2139696" cy="4480560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9637776" y="1600200"/>
            <a:ext cx="2139696" cy="777240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838944" y="1728216"/>
            <a:ext cx="1865376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550" b="1" i="0">
                <a:solidFill>
                  <a:srgbClr val="FFFFFF"/>
                </a:solidFill>
                <a:latin typeface="Calibri"/>
              </a:rPr>
              <a:t>Advisory &amp; Tax</a:t>
            </a:r>
          </a:p>
        </p:txBody>
      </p:sp>
      <p:sp>
        <p:nvSpPr>
          <p:cNvPr id="53" name="Oval 52"/>
          <p:cNvSpPr/>
          <p:nvPr/>
        </p:nvSpPr>
        <p:spPr>
          <a:xfrm>
            <a:off x="9838944" y="2679192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49256" y="2606040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Cross-border tax structuring</a:t>
            </a:r>
          </a:p>
        </p:txBody>
      </p:sp>
      <p:sp>
        <p:nvSpPr>
          <p:cNvPr id="55" name="Oval 54"/>
          <p:cNvSpPr/>
          <p:nvPr/>
        </p:nvSpPr>
        <p:spPr>
          <a:xfrm>
            <a:off x="9838944" y="3337560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049256" y="3264408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Investor presentations &amp; IM</a:t>
            </a:r>
          </a:p>
        </p:txBody>
      </p:sp>
      <p:sp>
        <p:nvSpPr>
          <p:cNvPr id="57" name="Oval 56"/>
          <p:cNvSpPr/>
          <p:nvPr/>
        </p:nvSpPr>
        <p:spPr>
          <a:xfrm>
            <a:off x="9838944" y="3995928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049256" y="3922776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Transfer pricing</a:t>
            </a:r>
          </a:p>
        </p:txBody>
      </p:sp>
      <p:sp>
        <p:nvSpPr>
          <p:cNvPr id="59" name="Oval 58"/>
          <p:cNvSpPr/>
          <p:nvPr/>
        </p:nvSpPr>
        <p:spPr>
          <a:xfrm>
            <a:off x="9838944" y="4654296"/>
            <a:ext cx="100584" cy="100584"/>
          </a:xfrm>
          <a:prstGeom prst="ellipse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0049256" y="4581144"/>
            <a:ext cx="1591056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182030"/>
                </a:solidFill>
                <a:latin typeface="Calibri"/>
              </a:rPr>
              <a:t>M&amp;A structuring</a:t>
            </a:r>
          </a:p>
        </p:txBody>
      </p:sp>
      <p:sp>
        <p:nvSpPr>
          <p:cNvPr id="61" name="Rectangle 60"/>
          <p:cNvSpPr/>
          <p:nvPr/>
        </p:nvSpPr>
        <p:spPr>
          <a:xfrm>
            <a:off x="0" y="6455664"/>
            <a:ext cx="12191695" cy="402336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0" y="6455664"/>
            <a:ext cx="822960" cy="402336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0" y="6455664"/>
            <a:ext cx="82296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D8B86E"/>
                </a:solidFill>
                <a:latin typeface="Calibri"/>
              </a:rPr>
              <a:t>R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60120" y="6455664"/>
            <a:ext cx="73152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1" i="0" spc="200">
                <a:solidFill>
                  <a:srgbClr val="FFFFFF"/>
                </a:solidFill>
                <a:latin typeface="Calibri"/>
              </a:rPr>
              <a:t>RESURGENT MONTREAL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   Corporate Profile 2026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0607040" y="6455664"/>
            <a:ext cx="13716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E7EAF0"/>
                </a:solidFill>
                <a:latin typeface="Calibri"/>
              </a:rPr>
              <a:t>Montreal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+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Dubai  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846320" cy="6858000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846320" y="0"/>
            <a:ext cx="54864" cy="6858000"/>
          </a:xfrm>
          <a:prstGeom prst="rect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685800"/>
            <a:ext cx="40233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300">
                <a:solidFill>
                  <a:srgbClr val="D8B86E"/>
                </a:solidFill>
                <a:latin typeface="Calibri"/>
              </a:rPr>
              <a:t>NEW  —  DUBAI DESK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3504" y="1051560"/>
            <a:ext cx="402336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FFFFFF"/>
                </a:solidFill>
                <a:latin typeface="Calibri"/>
              </a:rPr>
              <a:t>Two countries,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FFFFFF"/>
                </a:solidFill>
                <a:latin typeface="Calibri"/>
              </a:rPr>
              <a:t>one set of books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468880"/>
            <a:ext cx="3931920" cy="3200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600"/>
              </a:spcAft>
            </a:pPr>
            <a:r>
              <a:rPr sz="1350" b="0" i="0">
                <a:solidFill>
                  <a:srgbClr val="EEF0F4"/>
                </a:solidFill>
                <a:latin typeface="Calibri"/>
              </a:rPr>
              <a:t>Many of our clients run companies in </a:t>
            </a:r>
            <a:r>
              <a:rPr sz="1350" b="1" i="0">
                <a:solidFill>
                  <a:srgbClr val="D8B86E"/>
                </a:solidFill>
                <a:latin typeface="Calibri"/>
              </a:rPr>
              <a:t>both Canada and the UAE</a:t>
            </a:r>
            <a:r>
              <a:rPr sz="1350" b="0" i="0">
                <a:solidFill>
                  <a:srgbClr val="EEF0F4"/>
                </a:solidFill>
                <a:latin typeface="Calibri"/>
              </a:rPr>
              <a:t>. Resurgent keeps </a:t>
            </a:r>
            <a:r>
              <a:rPr sz="1350" b="1" i="0">
                <a:solidFill>
                  <a:srgbClr val="FFFFFF"/>
                </a:solidFill>
                <a:latin typeface="Calibri"/>
              </a:rPr>
              <a:t>both sets of books</a:t>
            </a:r>
            <a:r>
              <a:rPr sz="1350" b="0" i="0">
                <a:solidFill>
                  <a:srgbClr val="EEF0F4"/>
                </a:solidFill>
                <a:latin typeface="Calibri"/>
              </a:rPr>
              <a:t> — reconciled, compliant and reporting-ready — under one firm, one point of contact.</a:t>
            </a:r>
          </a:p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600"/>
              </a:spcAft>
            </a:pPr>
            <a:r>
              <a:rPr sz="800" b="0" i="0">
                <a:solidFill>
                  <a:srgbClr val="EEF0F4"/>
                </a:solidFill>
                <a:latin typeface="Calibri"/>
              </a:rPr>
              <a:t/>
            </a:r>
          </a:p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1" i="0">
                <a:solidFill>
                  <a:srgbClr val="D8B86E"/>
                </a:solidFill>
                <a:latin typeface="Calibri"/>
              </a:rPr>
              <a:t>UAE–India  ·  UAE–USA  ·  UAE–Canada</a:t>
            </a:r>
          </a:p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0" i="0">
                <a:solidFill>
                  <a:srgbClr val="E7EAF0"/>
                </a:solidFill>
                <a:latin typeface="Calibri"/>
              </a:rPr>
              <a:t>bookkeeping, tax &amp; structuring across both jurisdictions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5257800" y="914400"/>
            <a:ext cx="6263640" cy="1188720"/>
          </a:xfrm>
          <a:prstGeom prst="rect">
            <a:avLst/>
          </a:prstGeom>
          <a:solidFill>
            <a:srgbClr val="2C3E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257800" y="914400"/>
            <a:ext cx="82296" cy="1188720"/>
          </a:xfrm>
          <a:prstGeom prst="rect">
            <a:avLst/>
          </a:prstGeom>
          <a:solidFill>
            <a:srgbClr val="A82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623560" y="1097280"/>
            <a:ext cx="56235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FFFFFF"/>
                </a:solidFill>
                <a:latin typeface="Calibri"/>
              </a:rPr>
              <a:t>UAE Bookkeeping &amp; Accounting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23560" y="1517904"/>
            <a:ext cx="56235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EEF0F4"/>
                </a:solidFill>
                <a:latin typeface="Calibri"/>
              </a:rPr>
              <a:t>For clients with companies in both Canada and Dubai — one firm keeps both sets of books, reconciled and reporting-ready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257800" y="2231136"/>
            <a:ext cx="6263640" cy="1188720"/>
          </a:xfrm>
          <a:prstGeom prst="rect">
            <a:avLst/>
          </a:prstGeom>
          <a:solidFill>
            <a:srgbClr val="2C3E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257800" y="2231136"/>
            <a:ext cx="82296" cy="1188720"/>
          </a:xfrm>
          <a:prstGeom prst="rect">
            <a:avLst/>
          </a:prstGeom>
          <a:solidFill>
            <a:srgbClr val="A82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623560" y="2414016"/>
            <a:ext cx="56235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FFFFFF"/>
                </a:solidFill>
                <a:latin typeface="Calibri"/>
              </a:rPr>
              <a:t>Cross-Border Tax &amp; Structuring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23560" y="2834640"/>
            <a:ext cx="56235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EEF0F4"/>
                </a:solidFill>
                <a:latin typeface="Calibri"/>
              </a:rPr>
              <a:t>UAE–India / UAE–USA / UAE–Canada personal &amp; corporate tax, tax-efficient and compliant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257800" y="3547872"/>
            <a:ext cx="6263640" cy="1188720"/>
          </a:xfrm>
          <a:prstGeom prst="rect">
            <a:avLst/>
          </a:prstGeom>
          <a:solidFill>
            <a:srgbClr val="2C3E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257800" y="3547872"/>
            <a:ext cx="82296" cy="1188720"/>
          </a:xfrm>
          <a:prstGeom prst="rect">
            <a:avLst/>
          </a:prstGeom>
          <a:solidFill>
            <a:srgbClr val="A82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623560" y="3730752"/>
            <a:ext cx="56235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FFFFFF"/>
                </a:solidFill>
                <a:latin typeface="Calibri"/>
              </a:rPr>
              <a:t>UAE Corporate Tax &amp; VAT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623560" y="4151376"/>
            <a:ext cx="56235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EEF0F4"/>
                </a:solidFill>
                <a:latin typeface="Calibri"/>
              </a:rPr>
              <a:t>Registration, compliance and ongoing filing under the new UAE regime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257800" y="4864608"/>
            <a:ext cx="6263640" cy="1188720"/>
          </a:xfrm>
          <a:prstGeom prst="rect">
            <a:avLst/>
          </a:prstGeom>
          <a:solidFill>
            <a:srgbClr val="2C3E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5257800" y="4864608"/>
            <a:ext cx="82296" cy="1188720"/>
          </a:xfrm>
          <a:prstGeom prst="rect">
            <a:avLst/>
          </a:prstGeom>
          <a:solidFill>
            <a:srgbClr val="A82A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623560" y="5047488"/>
            <a:ext cx="56235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FFFFFF"/>
                </a:solidFill>
                <a:latin typeface="Calibri"/>
              </a:rPr>
              <a:t>Company Setup &amp; Back-Office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23560" y="5468112"/>
            <a:ext cx="56235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EEF0F4"/>
                </a:solidFill>
                <a:latin typeface="Calibri"/>
              </a:rPr>
              <a:t>Free-zone / mainland setup with bookkeeping and CFO support built in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455664"/>
            <a:ext cx="12191695" cy="402336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0" y="6455664"/>
            <a:ext cx="822960" cy="402336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0" y="6455664"/>
            <a:ext cx="82296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D8B86E"/>
                </a:solidFill>
                <a:latin typeface="Calibri"/>
              </a:rPr>
              <a:t>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60120" y="6455664"/>
            <a:ext cx="73152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1" i="0" spc="200">
                <a:solidFill>
                  <a:srgbClr val="FFFFFF"/>
                </a:solidFill>
                <a:latin typeface="Calibri"/>
              </a:rPr>
              <a:t>RESURGENT MONTREAL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   Corporate Profile 2026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607040" y="6455664"/>
            <a:ext cx="13716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E7EAF0"/>
                </a:solidFill>
                <a:latin typeface="Calibri"/>
              </a:rPr>
              <a:t>Montreal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+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Dubai  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40080" y="484632"/>
            <a:ext cx="310896" cy="54864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60704" y="374904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300">
                <a:solidFill>
                  <a:srgbClr val="8E1B2E"/>
                </a:solidFill>
                <a:latin typeface="Calibri"/>
              </a:rPr>
              <a:t>SECTORS SERVED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3504" y="658368"/>
            <a:ext cx="109728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82030"/>
                </a:solidFill>
                <a:latin typeface="Calibri"/>
              </a:rPr>
              <a:t>Depth across </a:t>
            </a:r>
            <a:r>
              <a:rPr sz="3000" b="1" i="0">
                <a:solidFill>
                  <a:srgbClr val="8E1B2E"/>
                </a:solidFill>
                <a:latin typeface="Calibri"/>
              </a:rPr>
              <a:t>regulated, capital-intensive</a:t>
            </a:r>
            <a:r>
              <a:rPr sz="3000" b="1" i="0">
                <a:solidFill>
                  <a:srgbClr val="182030"/>
                </a:solidFill>
                <a:latin typeface="Calibri"/>
              </a:rPr>
              <a:t> industries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1600200"/>
            <a:ext cx="3493008" cy="1600200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600200"/>
            <a:ext cx="3493008" cy="91440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" y="1892808"/>
            <a:ext cx="2944368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1" i="0">
                <a:solidFill>
                  <a:srgbClr val="182030"/>
                </a:solidFill>
                <a:latin typeface="Calibri"/>
              </a:rPr>
              <a:t>Mining &amp; Resources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" y="2468880"/>
            <a:ext cx="2944368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545E70"/>
                </a:solidFill>
                <a:latin typeface="Calibri"/>
              </a:rPr>
              <a:t>Juniors, RTOs, exploration &amp; DSO projects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15968" y="1600200"/>
            <a:ext cx="3493008" cy="1600200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15968" y="1600200"/>
            <a:ext cx="3493008" cy="91440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636008" y="1892808"/>
            <a:ext cx="2944368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1" i="0">
                <a:solidFill>
                  <a:srgbClr val="182030"/>
                </a:solidFill>
                <a:latin typeface="Calibri"/>
              </a:rPr>
              <a:t>Telecom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36008" y="2468880"/>
            <a:ext cx="2944368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545E70"/>
                </a:solidFill>
                <a:latin typeface="Calibri"/>
              </a:rPr>
              <a:t>Controller &amp; reporting for network operators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991856" y="1600200"/>
            <a:ext cx="3493008" cy="1600200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991856" y="1600200"/>
            <a:ext cx="3493008" cy="91440"/>
          </a:xfrm>
          <a:prstGeom prst="rect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11896" y="1892808"/>
            <a:ext cx="2944368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1" i="0">
                <a:solidFill>
                  <a:srgbClr val="182030"/>
                </a:solidFill>
                <a:latin typeface="Calibri"/>
              </a:rPr>
              <a:t>Real Estate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11896" y="2468880"/>
            <a:ext cx="2944368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545E70"/>
                </a:solidFill>
                <a:latin typeface="Calibri"/>
              </a:rPr>
              <a:t>Structuring, reporting and financing support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0080" y="3429000"/>
            <a:ext cx="3493008" cy="1600200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40080" y="3429000"/>
            <a:ext cx="3493008" cy="91440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60120" y="3721608"/>
            <a:ext cx="2944368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1" i="0">
                <a:solidFill>
                  <a:srgbClr val="182030"/>
                </a:solidFill>
                <a:latin typeface="Calibri"/>
              </a:rPr>
              <a:t>Pharma &amp; Health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60120" y="4297680"/>
            <a:ext cx="2944368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545E70"/>
                </a:solidFill>
                <a:latin typeface="Calibri"/>
              </a:rPr>
              <a:t>Compliance-heavy reporting and controls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315968" y="3429000"/>
            <a:ext cx="3493008" cy="1600200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315968" y="3429000"/>
            <a:ext cx="3493008" cy="91440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636008" y="3721608"/>
            <a:ext cx="2944368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1" i="0">
                <a:solidFill>
                  <a:srgbClr val="182030"/>
                </a:solidFill>
                <a:latin typeface="Calibri"/>
              </a:rPr>
              <a:t>Trading &amp; Distribution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636008" y="4297680"/>
            <a:ext cx="2944368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545E70"/>
                </a:solidFill>
                <a:latin typeface="Calibri"/>
              </a:rPr>
              <a:t>Multi-currency accounting and margins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991856" y="3429000"/>
            <a:ext cx="3493008" cy="1600200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7991856" y="3429000"/>
            <a:ext cx="3493008" cy="91440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311896" y="3721608"/>
            <a:ext cx="2944368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1" i="0">
                <a:solidFill>
                  <a:srgbClr val="182030"/>
                </a:solidFill>
                <a:latin typeface="Calibri"/>
              </a:rPr>
              <a:t>Public Capital Markets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311896" y="4297680"/>
            <a:ext cx="2944368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545E70"/>
                </a:solidFill>
                <a:latin typeface="Calibri"/>
              </a:rPr>
              <a:t>TSX-V / CSE listed issuer reporting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455664"/>
            <a:ext cx="12191695" cy="402336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0" y="6455664"/>
            <a:ext cx="822960" cy="402336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0" y="6455664"/>
            <a:ext cx="82296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D8B86E"/>
                </a:solidFill>
                <a:latin typeface="Calibri"/>
              </a:rPr>
              <a:t>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0120" y="6455664"/>
            <a:ext cx="73152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1" i="0" spc="200">
                <a:solidFill>
                  <a:srgbClr val="FFFFFF"/>
                </a:solidFill>
                <a:latin typeface="Calibri"/>
              </a:rPr>
              <a:t>RESURGENT MONTREAL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   Corporate Profile 2026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607040" y="6455664"/>
            <a:ext cx="13716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E7EAF0"/>
                </a:solidFill>
                <a:latin typeface="Calibri"/>
              </a:rPr>
              <a:t>Montreal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+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Dubai  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07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40080" y="484632"/>
            <a:ext cx="310896" cy="54864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60704" y="374904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300">
                <a:solidFill>
                  <a:srgbClr val="8E1B2E"/>
                </a:solidFill>
                <a:latin typeface="Calibri"/>
              </a:rPr>
              <a:t>OUR TEAM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3504" y="658368"/>
            <a:ext cx="109728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82030"/>
                </a:solidFill>
                <a:latin typeface="Calibri"/>
              </a:rPr>
              <a:t>One team, </a:t>
            </a:r>
            <a:r>
              <a:rPr sz="3000" b="1" i="0">
                <a:solidFill>
                  <a:srgbClr val="8E1B2E"/>
                </a:solidFill>
                <a:latin typeface="Calibri"/>
              </a:rPr>
              <a:t>four countries</a:t>
            </a:r>
            <a:r>
              <a:rPr sz="3000" b="1" i="0">
                <a:solidFill>
                  <a:srgbClr val="182030"/>
                </a:solidFill>
                <a:latin typeface="Calibri"/>
              </a:rPr>
              <a:t> — governance where it counts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658368" y="1554480"/>
            <a:ext cx="2651760" cy="4590288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58368" y="1554480"/>
            <a:ext cx="2651760" cy="109728"/>
          </a:xfrm>
          <a:prstGeom prst="rect">
            <a:avLst/>
          </a:prstGeom>
          <a:solidFill>
            <a:srgbClr val="D52B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1229868" y="1851660"/>
            <a:ext cx="1508760" cy="150876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arnab_sq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5588" y="1897380"/>
            <a:ext cx="1417320" cy="1417320"/>
          </a:xfrm>
          <a:prstGeom prst="ellipse">
            <a:avLst/>
          </a:prstGeom>
        </p:spPr>
      </p:pic>
      <p:pic>
        <p:nvPicPr>
          <p:cNvPr id="10" name="Picture 9" descr="canada_fla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2496" y="3534156"/>
            <a:ext cx="603504" cy="301752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682496" y="3534156"/>
            <a:ext cx="603504" cy="301752"/>
          </a:xfrm>
          <a:prstGeom prst="rect">
            <a:avLst/>
          </a:prstGeom>
          <a:noFill/>
          <a:ln w="6350">
            <a:solidFill>
              <a:srgbClr val="CCCC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1248" y="3950208"/>
            <a:ext cx="22860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 spc="200">
                <a:solidFill>
                  <a:srgbClr val="D52B1E"/>
                </a:solidFill>
                <a:latin typeface="Calibri"/>
              </a:rPr>
              <a:t>CANADA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5528" y="4224528"/>
            <a:ext cx="2377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182030"/>
                </a:solidFill>
                <a:latin typeface="Calibri"/>
              </a:rPr>
              <a:t>Arnab 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5528" y="4590288"/>
            <a:ext cx="23774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52B1E"/>
                </a:solidFill>
                <a:latin typeface="Calibri"/>
              </a:rPr>
              <a:t>Founder &amp; Managing Director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96112" y="4919472"/>
            <a:ext cx="2176272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40" b="0" i="0">
                <a:solidFill>
                  <a:srgbClr val="545E70"/>
                </a:solidFill>
                <a:latin typeface="Calibri"/>
              </a:rPr>
              <a:t>Tata-groomed, 19+ yrs in the Tata Group. Ex-CFO, Tata Steel Minerals Canada — DSO project &amp; $1.5B+ funding. Fractional CFO to listed issuers.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41248" y="5468112"/>
            <a:ext cx="2286000" cy="10972"/>
          </a:xfrm>
          <a:prstGeom prst="rect">
            <a:avLst/>
          </a:prstGeom>
          <a:solidFill>
            <a:srgbClr val="D8D4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95528" y="5522976"/>
            <a:ext cx="23774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182030"/>
                </a:solidFill>
                <a:latin typeface="Calibri"/>
              </a:rPr>
              <a:t>CPA · CGMA · CMA · MBA (IIMC)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9808" y="5733288"/>
            <a:ext cx="246888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D52B1E"/>
                </a:solidFill>
                <a:latin typeface="Calibri"/>
              </a:rPr>
              <a:t>arnabde@resurgentmontreal.ca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9808" y="5925312"/>
            <a:ext cx="2468880" cy="20116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1" i="0">
                <a:solidFill>
                  <a:srgbClr val="0A66C2"/>
                </a:solidFill>
                <a:latin typeface="Calibri"/>
              </a:rPr>
              <a:t>in  </a:t>
            </a:r>
            <a:r>
              <a:rPr sz="850" b="0" i="0">
                <a:solidFill>
                  <a:srgbClr val="0A66C2"/>
                </a:solidFill>
                <a:latin typeface="Calibri"/>
              </a:rPr>
              <a:t>in/arnab-de-08191a95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474720" y="1554480"/>
            <a:ext cx="2651760" cy="4590288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3474720" y="1554480"/>
            <a:ext cx="2651760" cy="109728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4046220" y="1851660"/>
            <a:ext cx="1508760" cy="150876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3" name="Picture 22" descr="krish_sq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1940" y="1897380"/>
            <a:ext cx="1417320" cy="1417320"/>
          </a:xfrm>
          <a:prstGeom prst="ellipse">
            <a:avLst/>
          </a:prstGeom>
        </p:spPr>
      </p:pic>
      <p:pic>
        <p:nvPicPr>
          <p:cNvPr id="24" name="Picture 23" descr="usa_flag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8848" y="3534156"/>
            <a:ext cx="603504" cy="301752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4498848" y="3534156"/>
            <a:ext cx="603504" cy="301752"/>
          </a:xfrm>
          <a:prstGeom prst="rect">
            <a:avLst/>
          </a:prstGeom>
          <a:noFill/>
          <a:ln w="6350">
            <a:solidFill>
              <a:srgbClr val="CCCC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657600" y="3950208"/>
            <a:ext cx="22860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 spc="200">
                <a:solidFill>
                  <a:srgbClr val="22304A"/>
                </a:solidFill>
                <a:latin typeface="Calibri"/>
              </a:rPr>
              <a:t>UNITED STATES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11880" y="4224528"/>
            <a:ext cx="2377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182030"/>
                </a:solidFill>
                <a:latin typeface="Calibri"/>
              </a:rPr>
              <a:t>Krish Ramakrishnan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11880" y="4590288"/>
            <a:ext cx="23774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22304A"/>
                </a:solidFill>
                <a:latin typeface="Calibri"/>
              </a:rPr>
              <a:t>US Desk Lead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12464" y="4919472"/>
            <a:ext cx="2176272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40" b="0" i="0">
                <a:solidFill>
                  <a:srgbClr val="545E70"/>
                </a:solidFill>
                <a:latin typeface="Calibri"/>
              </a:rPr>
              <a:t>Leads US client engagements — full-cycle accounting, bookkeeping and management reporting for North American companies.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657600" y="5468112"/>
            <a:ext cx="2286000" cy="10972"/>
          </a:xfrm>
          <a:prstGeom prst="rect">
            <a:avLst/>
          </a:prstGeom>
          <a:solidFill>
            <a:srgbClr val="D8D4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611880" y="5522976"/>
            <a:ext cx="23774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182030"/>
                </a:solidFill>
                <a:latin typeface="Calibri"/>
              </a:rPr>
              <a:t>CPA · CA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566160" y="5733288"/>
            <a:ext cx="246888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22304A"/>
                </a:solidFill>
                <a:latin typeface="Calibri"/>
              </a:rPr>
              <a:t>krish@resurgentmontreal.ca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291072" y="1554480"/>
            <a:ext cx="2651760" cy="4590288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6291072" y="1554480"/>
            <a:ext cx="2651760" cy="109728"/>
          </a:xfrm>
          <a:prstGeom prst="rect">
            <a:avLst/>
          </a:prstGeom>
          <a:solidFill>
            <a:srgbClr val="0073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Oval 34"/>
          <p:cNvSpPr/>
          <p:nvPr/>
        </p:nvSpPr>
        <p:spPr>
          <a:xfrm>
            <a:off x="6862572" y="1851660"/>
            <a:ext cx="1508760" cy="150876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6" name="Picture 35" descr="piyush_sq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08292" y="1897380"/>
            <a:ext cx="1417320" cy="1417320"/>
          </a:xfrm>
          <a:prstGeom prst="ellipse">
            <a:avLst/>
          </a:prstGeom>
        </p:spPr>
      </p:pic>
      <p:pic>
        <p:nvPicPr>
          <p:cNvPr id="37" name="Picture 36" descr="uae_flag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65492" y="3534156"/>
            <a:ext cx="502920" cy="301752"/>
          </a:xfrm>
          <a:prstGeom prst="rect">
            <a:avLst/>
          </a:prstGeom>
        </p:spPr>
      </p:pic>
      <p:sp>
        <p:nvSpPr>
          <p:cNvPr id="38" name="Rectangle 37"/>
          <p:cNvSpPr/>
          <p:nvPr/>
        </p:nvSpPr>
        <p:spPr>
          <a:xfrm>
            <a:off x="7365492" y="3534156"/>
            <a:ext cx="502920" cy="301752"/>
          </a:xfrm>
          <a:prstGeom prst="rect">
            <a:avLst/>
          </a:prstGeom>
          <a:noFill/>
          <a:ln w="6350">
            <a:solidFill>
              <a:srgbClr val="CCCC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473952" y="3950208"/>
            <a:ext cx="22860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 spc="200">
                <a:solidFill>
                  <a:srgbClr val="00732F"/>
                </a:solidFill>
                <a:latin typeface="Calibri"/>
              </a:rPr>
              <a:t>UNITED ARAB EMIRATES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428232" y="4224528"/>
            <a:ext cx="2377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182030"/>
                </a:solidFill>
                <a:latin typeface="Calibri"/>
              </a:rPr>
              <a:t>Piyush Jain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428232" y="4590288"/>
            <a:ext cx="23774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732F"/>
                </a:solidFill>
                <a:latin typeface="Calibri"/>
              </a:rPr>
              <a:t>UAE Desk Lead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528816" y="4919472"/>
            <a:ext cx="2176272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40" b="0" i="0">
                <a:solidFill>
                  <a:srgbClr val="545E70"/>
                </a:solidFill>
                <a:latin typeface="Calibri"/>
              </a:rPr>
              <a:t>Ex-FedEx, Kellogg's, Mondelez &amp; Ball. Led finance teams of 80+ across Europe, MEA &amp; India for $1B+ businesses.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473952" y="5468112"/>
            <a:ext cx="2286000" cy="10972"/>
          </a:xfrm>
          <a:prstGeom prst="rect">
            <a:avLst/>
          </a:prstGeom>
          <a:solidFill>
            <a:srgbClr val="D8D4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428232" y="5522976"/>
            <a:ext cx="23774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182030"/>
                </a:solidFill>
                <a:latin typeface="Calibri"/>
              </a:rPr>
              <a:t>CA · 25+ yrs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382512" y="5733288"/>
            <a:ext cx="246888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00732F"/>
                </a:solidFill>
                <a:latin typeface="Calibri"/>
              </a:rPr>
              <a:t>piyush.jain@resurgentmontreal.ca</a:t>
            </a:r>
          </a:p>
        </p:txBody>
      </p:sp>
      <p:sp>
        <p:nvSpPr>
          <p:cNvPr id="46" name="Rectangle 45"/>
          <p:cNvSpPr/>
          <p:nvPr/>
        </p:nvSpPr>
        <p:spPr>
          <a:xfrm>
            <a:off x="9107424" y="1554480"/>
            <a:ext cx="2651760" cy="4590288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9107424" y="1554480"/>
            <a:ext cx="2651760" cy="109728"/>
          </a:xfrm>
          <a:prstGeom prst="rect">
            <a:avLst/>
          </a:prstGeom>
          <a:solidFill>
            <a:srgbClr val="C49A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Oval 47"/>
          <p:cNvSpPr/>
          <p:nvPr/>
        </p:nvSpPr>
        <p:spPr>
          <a:xfrm>
            <a:off x="9678924" y="1851660"/>
            <a:ext cx="1508760" cy="1508760"/>
          </a:xfrm>
          <a:prstGeom prst="ellipse">
            <a:avLst/>
          </a:prstGeom>
          <a:solidFill>
            <a:srgbClr val="FFFFFF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9" name="Picture 48" descr="rima_sq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724644" y="1897380"/>
            <a:ext cx="1417320" cy="1417320"/>
          </a:xfrm>
          <a:prstGeom prst="ellipse">
            <a:avLst/>
          </a:prstGeom>
        </p:spPr>
      </p:pic>
      <p:pic>
        <p:nvPicPr>
          <p:cNvPr id="50" name="Picture 49" descr="india_flag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131552" y="3534156"/>
            <a:ext cx="603504" cy="301752"/>
          </a:xfrm>
          <a:prstGeom prst="rect">
            <a:avLst/>
          </a:prstGeom>
        </p:spPr>
      </p:pic>
      <p:sp>
        <p:nvSpPr>
          <p:cNvPr id="51" name="Rectangle 50"/>
          <p:cNvSpPr/>
          <p:nvPr/>
        </p:nvSpPr>
        <p:spPr>
          <a:xfrm>
            <a:off x="10131552" y="3534156"/>
            <a:ext cx="603504" cy="301752"/>
          </a:xfrm>
          <a:prstGeom prst="rect">
            <a:avLst/>
          </a:prstGeom>
          <a:noFill/>
          <a:ln w="6350">
            <a:solidFill>
              <a:srgbClr val="CCCC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290304" y="3950208"/>
            <a:ext cx="22860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 spc="200">
                <a:solidFill>
                  <a:srgbClr val="8A671E"/>
                </a:solidFill>
                <a:latin typeface="Calibri"/>
              </a:rPr>
              <a:t>INDIA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244584" y="4224528"/>
            <a:ext cx="2377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182030"/>
                </a:solidFill>
                <a:latin typeface="Calibri"/>
              </a:rPr>
              <a:t>Rima Roychowdhury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244584" y="4590288"/>
            <a:ext cx="23774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8A671E"/>
                </a:solidFill>
                <a:latin typeface="Calibri"/>
              </a:rPr>
              <a:t>India Desk Lead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345168" y="4919472"/>
            <a:ext cx="2176272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940" b="0" i="0">
                <a:solidFill>
                  <a:srgbClr val="545E70"/>
                </a:solidFill>
                <a:latin typeface="Calibri"/>
              </a:rPr>
              <a:t>Ex-EY International Tax Head. Cross-border tax for corporates &amp; HNW individuals; controllership &amp; assurance.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290304" y="5468112"/>
            <a:ext cx="2286000" cy="10972"/>
          </a:xfrm>
          <a:prstGeom prst="rect">
            <a:avLst/>
          </a:prstGeom>
          <a:solidFill>
            <a:srgbClr val="D8D4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9244584" y="5522976"/>
            <a:ext cx="237744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182030"/>
                </a:solidFill>
                <a:latin typeface="Calibri"/>
              </a:rPr>
              <a:t>CA · Ex-EY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198864" y="5733288"/>
            <a:ext cx="246888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8A671E"/>
                </a:solidFill>
                <a:latin typeface="Calibri"/>
              </a:rPr>
              <a:t>rima@resurgentmontreal.ca</a:t>
            </a:r>
          </a:p>
        </p:txBody>
      </p:sp>
      <p:sp>
        <p:nvSpPr>
          <p:cNvPr id="59" name="Rectangle 58"/>
          <p:cNvSpPr/>
          <p:nvPr/>
        </p:nvSpPr>
        <p:spPr>
          <a:xfrm>
            <a:off x="0" y="6455664"/>
            <a:ext cx="12191695" cy="402336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0" y="6455664"/>
            <a:ext cx="822960" cy="402336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0" y="6455664"/>
            <a:ext cx="82296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D8B86E"/>
                </a:solidFill>
                <a:latin typeface="Calibri"/>
              </a:rPr>
              <a:t>R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60120" y="6455664"/>
            <a:ext cx="73152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1" i="0" spc="200">
                <a:solidFill>
                  <a:srgbClr val="FFFFFF"/>
                </a:solidFill>
                <a:latin typeface="Calibri"/>
              </a:rPr>
              <a:t>RESURGENT MONTREAL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   Corporate Profile 2026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0607040" y="6455664"/>
            <a:ext cx="13716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E7EAF0"/>
                </a:solidFill>
                <a:latin typeface="Calibri"/>
              </a:rPr>
              <a:t>Montreal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+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Dubai  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08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40080" y="484632"/>
            <a:ext cx="310896" cy="54864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60704" y="374904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300">
                <a:solidFill>
                  <a:srgbClr val="8E1B2E"/>
                </a:solidFill>
                <a:latin typeface="Calibri"/>
              </a:rPr>
              <a:t>SELECTED CLIENTS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3504" y="658368"/>
            <a:ext cx="1097280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82030"/>
                </a:solidFill>
                <a:latin typeface="Calibri"/>
              </a:rPr>
              <a:t>Trusted by </a:t>
            </a:r>
            <a:r>
              <a:rPr sz="3000" b="1" i="0">
                <a:solidFill>
                  <a:srgbClr val="8E1B2E"/>
                </a:solidFill>
                <a:latin typeface="Calibri"/>
              </a:rPr>
              <a:t>listed issuers</a:t>
            </a:r>
            <a:r>
              <a:rPr sz="3000" b="1" i="0">
                <a:solidFill>
                  <a:srgbClr val="182030"/>
                </a:solidFill>
                <a:latin typeface="Calibri"/>
              </a:rPr>
              <a:t> and founders alike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1463040"/>
            <a:ext cx="3520440" cy="1298448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1463040"/>
            <a:ext cx="82296" cy="1298448"/>
          </a:xfrm>
          <a:prstGeom prst="rect">
            <a:avLst/>
          </a:prstGeom>
          <a:solidFill>
            <a:srgbClr val="D52B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" y="1719072"/>
            <a:ext cx="297180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182030"/>
                </a:solidFill>
                <a:latin typeface="Calibri"/>
              </a:rPr>
              <a:t>Fancamp Exploration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960120" y="2304288"/>
            <a:ext cx="1554480" cy="310896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2304288"/>
            <a:ext cx="1554480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D8B86E"/>
                </a:solidFill>
                <a:latin typeface="Calibri"/>
              </a:rPr>
              <a:t>TSX-V : </a:t>
            </a:r>
            <a:r>
              <a:rPr sz="1050" b="1" i="0" spc="100">
                <a:solidFill>
                  <a:srgbClr val="FFFFFF"/>
                </a:solidFill>
                <a:latin typeface="Calibri"/>
              </a:rPr>
              <a:t>FNC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43400" y="1463040"/>
            <a:ext cx="3520440" cy="1298448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343400" y="1463040"/>
            <a:ext cx="82296" cy="1298448"/>
          </a:xfrm>
          <a:prstGeom prst="rect">
            <a:avLst/>
          </a:prstGeom>
          <a:solidFill>
            <a:srgbClr val="D52B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663440" y="1719072"/>
            <a:ext cx="297180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182030"/>
                </a:solidFill>
                <a:latin typeface="Calibri"/>
              </a:rPr>
              <a:t>Silver Acadia Resources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663440" y="2304288"/>
            <a:ext cx="1554480" cy="310896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663440" y="2304288"/>
            <a:ext cx="1554480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D8B86E"/>
                </a:solidFill>
                <a:latin typeface="Calibri"/>
              </a:rPr>
              <a:t>CSE : </a:t>
            </a:r>
            <a:r>
              <a:rPr sz="1050" b="1" i="0" spc="100">
                <a:solidFill>
                  <a:srgbClr val="FFFFFF"/>
                </a:solidFill>
                <a:latin typeface="Calibri"/>
              </a:rPr>
              <a:t>SLA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046720" y="1463040"/>
            <a:ext cx="3520440" cy="1298448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046720" y="1463040"/>
            <a:ext cx="82296" cy="1298448"/>
          </a:xfrm>
          <a:prstGeom prst="rect">
            <a:avLst/>
          </a:prstGeom>
          <a:solidFill>
            <a:srgbClr val="D52B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366760" y="1719072"/>
            <a:ext cx="297180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182030"/>
                </a:solidFill>
                <a:latin typeface="Calibri"/>
              </a:rPr>
              <a:t>Defence Therapeutics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366760" y="2304288"/>
            <a:ext cx="1554480" cy="310896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366760" y="2304288"/>
            <a:ext cx="1554480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D8B86E"/>
                </a:solidFill>
                <a:latin typeface="Calibri"/>
              </a:rPr>
              <a:t>CSE : </a:t>
            </a:r>
            <a:r>
              <a:rPr sz="1050" b="1" i="0" spc="100">
                <a:solidFill>
                  <a:srgbClr val="FFFFFF"/>
                </a:solidFill>
                <a:latin typeface="Calibri"/>
              </a:rPr>
              <a:t>DTC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" y="2926080"/>
            <a:ext cx="3520440" cy="1298448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80" y="2926080"/>
            <a:ext cx="82296" cy="1298448"/>
          </a:xfrm>
          <a:prstGeom prst="rect">
            <a:avLst/>
          </a:prstGeom>
          <a:solidFill>
            <a:srgbClr val="D52B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60120" y="3182112"/>
            <a:ext cx="297180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182030"/>
                </a:solidFill>
                <a:latin typeface="Calibri"/>
              </a:rPr>
              <a:t>EDM Resources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60120" y="3767328"/>
            <a:ext cx="1554480" cy="310896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60120" y="3767328"/>
            <a:ext cx="1554480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D8B86E"/>
                </a:solidFill>
                <a:latin typeface="Calibri"/>
              </a:rPr>
              <a:t>TSX-V : </a:t>
            </a:r>
            <a:r>
              <a:rPr sz="1050" b="1" i="0" spc="100">
                <a:solidFill>
                  <a:srgbClr val="FFFFFF"/>
                </a:solidFill>
                <a:latin typeface="Calibri"/>
              </a:rPr>
              <a:t>EDM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43400" y="2926080"/>
            <a:ext cx="3520440" cy="1298448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343400" y="2926080"/>
            <a:ext cx="82296" cy="1298448"/>
          </a:xfrm>
          <a:prstGeom prst="rect">
            <a:avLst/>
          </a:prstGeom>
          <a:solidFill>
            <a:srgbClr val="D52B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663440" y="3182112"/>
            <a:ext cx="297180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182030"/>
                </a:solidFill>
                <a:latin typeface="Calibri"/>
              </a:rPr>
              <a:t>Telus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663440" y="3767328"/>
            <a:ext cx="1554480" cy="310896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663440" y="3767328"/>
            <a:ext cx="1554480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D8B86E"/>
                </a:solidFill>
                <a:latin typeface="Calibri"/>
              </a:rPr>
              <a:t>TSX : </a:t>
            </a:r>
            <a:r>
              <a:rPr sz="1050" b="1" i="0" spc="100">
                <a:solidFill>
                  <a:srgbClr val="FFFFFF"/>
                </a:solidFill>
                <a:latin typeface="Calibri"/>
              </a:rPr>
              <a:t>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355080" y="3767328"/>
            <a:ext cx="1371600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545E70"/>
                </a:solidFill>
                <a:latin typeface="Calibri"/>
              </a:rPr>
              <a:t>NYSE : TU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046720" y="2926080"/>
            <a:ext cx="3520440" cy="1298448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8046720" y="2926080"/>
            <a:ext cx="82296" cy="1298448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366760" y="3182112"/>
            <a:ext cx="297180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182030"/>
                </a:solidFill>
                <a:latin typeface="Calibri"/>
              </a:rPr>
              <a:t>Goldera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366760" y="3803904"/>
            <a:ext cx="2971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 spc="200">
                <a:solidFill>
                  <a:srgbClr val="545E70"/>
                </a:solidFill>
                <a:latin typeface="Calibri"/>
              </a:rPr>
              <a:t>PRIVATE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40080" y="4389120"/>
            <a:ext cx="3520440" cy="1298448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40080" y="4389120"/>
            <a:ext cx="82296" cy="1298448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960120" y="4645152"/>
            <a:ext cx="297180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182030"/>
                </a:solidFill>
                <a:latin typeface="Calibri"/>
              </a:rPr>
              <a:t>Analog Gold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60120" y="5266944"/>
            <a:ext cx="2971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 spc="200">
                <a:solidFill>
                  <a:srgbClr val="545E70"/>
                </a:solidFill>
                <a:latin typeface="Calibri"/>
              </a:rPr>
              <a:t>PRIVATE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343400" y="4389120"/>
            <a:ext cx="3520440" cy="1298448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4343400" y="4389120"/>
            <a:ext cx="82296" cy="1298448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4663440" y="4645152"/>
            <a:ext cx="297180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182030"/>
                </a:solidFill>
                <a:latin typeface="Calibri"/>
              </a:rPr>
              <a:t>Eleu Health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663440" y="5266944"/>
            <a:ext cx="2971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 spc="200">
                <a:solidFill>
                  <a:srgbClr val="545E70"/>
                </a:solidFill>
                <a:latin typeface="Calibri"/>
              </a:rPr>
              <a:t>PRIVATE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046720" y="4389120"/>
            <a:ext cx="3520440" cy="1298448"/>
          </a:xfrm>
          <a:prstGeom prst="rect">
            <a:avLst/>
          </a:prstGeom>
          <a:solidFill>
            <a:srgbClr val="F5F3EE"/>
          </a:solidFill>
          <a:ln>
            <a:noFill/>
          </a:ln>
          <a:effectLst>
            <a:outerShdw blurRad="90000" dist="30000" dir="5400000" rotWithShape="0">
              <a:srgbClr val="182030">
                <a:alpha val="2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8046720" y="4389120"/>
            <a:ext cx="82296" cy="1298448"/>
          </a:xfrm>
          <a:prstGeom prst="rect">
            <a:avLst/>
          </a:prstGeom>
          <a:solidFill>
            <a:srgbClr val="2230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66760" y="4645152"/>
            <a:ext cx="297180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182030"/>
                </a:solidFill>
                <a:latin typeface="Calibri"/>
              </a:rPr>
              <a:t>Camelion North America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366760" y="5266944"/>
            <a:ext cx="2971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 spc="200">
                <a:solidFill>
                  <a:srgbClr val="545E70"/>
                </a:solidFill>
                <a:latin typeface="Calibri"/>
              </a:rPr>
              <a:t>PRIVATE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40080" y="5989320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545E70"/>
                </a:solidFill>
                <a:latin typeface="Calibri"/>
              </a:rPr>
              <a:t>Engagements span public-company CFO mandates, cross-border tax and full outsourced finance. Tickers shown for listed issuers; private companies marked accordingly.</a:t>
            </a:r>
          </a:p>
        </p:txBody>
      </p:sp>
      <p:sp>
        <p:nvSpPr>
          <p:cNvPr id="49" name="Rectangle 48"/>
          <p:cNvSpPr/>
          <p:nvPr/>
        </p:nvSpPr>
        <p:spPr>
          <a:xfrm>
            <a:off x="0" y="6455664"/>
            <a:ext cx="12191695" cy="402336"/>
          </a:xfrm>
          <a:prstGeom prst="rect">
            <a:avLst/>
          </a:prstGeom>
          <a:solidFill>
            <a:srgbClr val="182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0" y="6455664"/>
            <a:ext cx="822960" cy="402336"/>
          </a:xfrm>
          <a:prstGeom prst="rect">
            <a:avLst/>
          </a:prstGeom>
          <a:solidFill>
            <a:srgbClr val="8E1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0" y="6455664"/>
            <a:ext cx="82296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D8B86E"/>
                </a:solidFill>
                <a:latin typeface="Calibri"/>
              </a:rPr>
              <a:t>R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60120" y="6455664"/>
            <a:ext cx="73152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1" i="0" spc="200">
                <a:solidFill>
                  <a:srgbClr val="FFFFFF"/>
                </a:solidFill>
                <a:latin typeface="Calibri"/>
              </a:rPr>
              <a:t>RESURGENT MONTREAL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   Corporate Profile 2026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0607040" y="6455664"/>
            <a:ext cx="137160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E7EAF0"/>
                </a:solidFill>
                <a:latin typeface="Calibri"/>
              </a:rPr>
              <a:t>Montreal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+</a:t>
            </a:r>
            <a:r>
              <a:rPr sz="850" b="0" i="0">
                <a:solidFill>
                  <a:srgbClr val="E7EAF0"/>
                </a:solidFill>
                <a:latin typeface="Calibri"/>
              </a:rPr>
              <a:t> Dubai   </a:t>
            </a:r>
            <a:r>
              <a:rPr sz="850" b="1" i="0">
                <a:solidFill>
                  <a:srgbClr val="D8B86E"/>
                </a:solidFill>
                <a:latin typeface="Calibri"/>
              </a:rPr>
              <a:t>09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